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6"/>
  </p:notesMasterIdLst>
  <p:sldIdLst>
    <p:sldId id="289" r:id="rId2"/>
    <p:sldId id="271" r:id="rId3"/>
    <p:sldId id="292" r:id="rId4"/>
    <p:sldId id="290" r:id="rId5"/>
    <p:sldId id="316" r:id="rId6"/>
    <p:sldId id="317" r:id="rId7"/>
    <p:sldId id="295" r:id="rId8"/>
    <p:sldId id="332" r:id="rId9"/>
    <p:sldId id="324" r:id="rId10"/>
    <p:sldId id="302" r:id="rId11"/>
    <p:sldId id="304" r:id="rId12"/>
    <p:sldId id="331" r:id="rId13"/>
    <p:sldId id="333" r:id="rId14"/>
    <p:sldId id="334" r:id="rId15"/>
    <p:sldId id="335" r:id="rId16"/>
    <p:sldId id="299" r:id="rId17"/>
    <p:sldId id="308" r:id="rId18"/>
    <p:sldId id="330" r:id="rId19"/>
    <p:sldId id="309" r:id="rId20"/>
    <p:sldId id="329" r:id="rId21"/>
    <p:sldId id="300" r:id="rId22"/>
    <p:sldId id="311" r:id="rId23"/>
    <p:sldId id="336" r:id="rId24"/>
    <p:sldId id="293" r:id="rId25"/>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loop="1"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060"/>
    <a:srgbClr val="458BCB"/>
    <a:srgbClr val="4C92D2"/>
    <a:srgbClr val="5B9BD5"/>
    <a:srgbClr val="BFBFBF"/>
    <a:srgbClr val="D2DEEF"/>
    <a:srgbClr val="C8C4BC"/>
    <a:srgbClr val="131426"/>
    <a:srgbClr val="E74C2E"/>
    <a:srgbClr val="333F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246" autoAdjust="0"/>
    <p:restoredTop sz="94632" autoAdjust="0"/>
  </p:normalViewPr>
  <p:slideViewPr>
    <p:cSldViewPr snapToGrid="0">
      <p:cViewPr varScale="1">
        <p:scale>
          <a:sx n="75" d="100"/>
          <a:sy n="75" d="100"/>
        </p:scale>
        <p:origin x="858" y="36"/>
      </p:cViewPr>
      <p:guideLst>
        <p:guide orient="horz" pos="216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hdphoto3.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g>
</file>

<file path=ppt/media/image26.jpg>
</file>

<file path=ppt/media/image27.jpg>
</file>

<file path=ppt/media/image28.jpg>
</file>

<file path=ppt/media/image29.png>
</file>

<file path=ppt/media/image3.png>
</file>

<file path=ppt/media/image30.jpeg>
</file>

<file path=ppt/media/image31.jpg>
</file>

<file path=ppt/media/image32.png>
</file>

<file path=ppt/media/image33.png>
</file>

<file path=ppt/media/image34.png>
</file>

<file path=ppt/media/image35.png>
</file>

<file path=ppt/media/image36.png>
</file>

<file path=ppt/media/image37.png>
</file>

<file path=ppt/media/image38.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C79BC3-7F3D-48AF-B3B5-B3739F8935B9}" type="datetimeFigureOut">
              <a:rPr lang="zh-CN" altLang="en-US" smtClean="0"/>
              <a:t>2020/6/7</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15C117-C0D3-478F-A650-DDB9633867FD}" type="slidenum">
              <a:rPr lang="zh-CN" altLang="en-US" smtClean="0"/>
              <a:t>‹#›</a:t>
            </a:fld>
            <a:endParaRPr lang="zh-CN" altLang="en-US"/>
          </a:p>
        </p:txBody>
      </p:sp>
    </p:spTree>
    <p:extLst>
      <p:ext uri="{BB962C8B-B14F-4D97-AF65-F5344CB8AC3E}">
        <p14:creationId xmlns:p14="http://schemas.microsoft.com/office/powerpoint/2010/main" val="41028335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大家好，我是苗子佳，我今天组会的主题是</a:t>
            </a:r>
            <a:r>
              <a:rPr lang="zh-CN" altLang="en-US" sz="1200" b="1" dirty="0">
                <a:solidFill>
                  <a:prstClr val="white"/>
                </a:solidFill>
                <a:effectLst>
                  <a:outerShdw blurRad="38100" dist="38100" dir="2700000" algn="tl">
                    <a:srgbClr val="000000">
                      <a:alpha val="43137"/>
                    </a:srgbClr>
                  </a:outerShdw>
                </a:effectLst>
                <a:latin typeface="Arial" panose="020B0604020202020204" pitchFamily="34" charset="0"/>
                <a:ea typeface="黑体" panose="02010609060101010101" pitchFamily="49" charset="-122"/>
                <a:cs typeface="Arial" panose="020B0604020202020204" pitchFamily="34" charset="0"/>
              </a:rPr>
              <a:t>区域敏感的</a:t>
            </a:r>
            <a:r>
              <a:rPr lang="en-US" altLang="zh-CN" sz="1200" b="1" dirty="0">
                <a:solidFill>
                  <a:prstClr val="white"/>
                </a:solidFill>
                <a:effectLst>
                  <a:outerShdw blurRad="38100" dist="38100" dir="2700000" algn="tl">
                    <a:srgbClr val="000000">
                      <a:alpha val="43137"/>
                    </a:srgbClr>
                  </a:outerShdw>
                </a:effectLst>
                <a:latin typeface="Arial" panose="020B0604020202020204" pitchFamily="34" charset="0"/>
                <a:ea typeface="黑体" panose="02010609060101010101" pitchFamily="49" charset="-122"/>
                <a:cs typeface="Arial" panose="020B0604020202020204" pitchFamily="34" charset="0"/>
              </a:rPr>
              <a:t>POI</a:t>
            </a:r>
            <a:r>
              <a:rPr lang="zh-CN" altLang="en-US" sz="1200" b="1" dirty="0">
                <a:solidFill>
                  <a:prstClr val="white"/>
                </a:solidFill>
                <a:effectLst>
                  <a:outerShdw blurRad="38100" dist="38100" dir="2700000" algn="tl">
                    <a:srgbClr val="000000">
                      <a:alpha val="43137"/>
                    </a:srgbClr>
                  </a:outerShdw>
                </a:effectLst>
                <a:latin typeface="Arial" panose="020B0604020202020204" pitchFamily="34" charset="0"/>
                <a:ea typeface="黑体" panose="02010609060101010101" pitchFamily="49" charset="-122"/>
                <a:cs typeface="Arial" panose="020B0604020202020204" pitchFamily="34" charset="0"/>
              </a:rPr>
              <a:t>推荐文献调研。</a:t>
            </a:r>
            <a:endParaRPr lang="en-US" altLang="zh-CN" sz="1200" b="1" dirty="0">
              <a:solidFill>
                <a:prstClr val="white"/>
              </a:solidFill>
              <a:effectLst>
                <a:outerShdw blurRad="38100" dist="38100" dir="2700000" algn="tl">
                  <a:srgbClr val="000000">
                    <a:alpha val="43137"/>
                  </a:srgbClr>
                </a:outerShdw>
              </a:effectLst>
              <a:latin typeface="Arial" panose="020B0604020202020204" pitchFamily="34" charset="0"/>
              <a:ea typeface="黑体" panose="02010609060101010101" pitchFamily="49" charset="-122"/>
              <a:cs typeface="Arial" panose="020B0604020202020204" pitchFamily="34" charset="0"/>
            </a:endParaRPr>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a:t>
            </a:fld>
            <a:endParaRPr lang="zh-CN" altLang="en-US"/>
          </a:p>
        </p:txBody>
      </p:sp>
    </p:spTree>
    <p:extLst>
      <p:ext uri="{BB962C8B-B14F-4D97-AF65-F5344CB8AC3E}">
        <p14:creationId xmlns:p14="http://schemas.microsoft.com/office/powerpoint/2010/main" val="579504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空间聚类是将兴趣点集合分成若干个由空间临近的兴趣点组成的多个簇的过程。</a:t>
            </a:r>
            <a:endParaRPr lang="en-US" altLang="zh-CN" dirty="0"/>
          </a:p>
          <a:p>
            <a:r>
              <a:rPr lang="zh-CN" altLang="en-US" dirty="0"/>
              <a:t>下面以</a:t>
            </a:r>
            <a:r>
              <a:rPr lang="en-US" altLang="zh-CN" dirty="0"/>
              <a:t>k-means</a:t>
            </a:r>
            <a:r>
              <a:rPr lang="zh-CN" altLang="en-US" dirty="0"/>
              <a:t>聚类方法为例，首先将兴趣点按地理位置映射到电子地图上，然后给定</a:t>
            </a:r>
            <a:r>
              <a:rPr lang="en-US" altLang="zh-CN" dirty="0"/>
              <a:t>k</a:t>
            </a:r>
            <a:r>
              <a:rPr lang="zh-CN" altLang="en-US" dirty="0"/>
              <a:t>的值，也就是目标簇的数量，如图所示我们将</a:t>
            </a:r>
            <a:r>
              <a:rPr lang="en-US" altLang="zh-CN" dirty="0"/>
              <a:t>k</a:t>
            </a:r>
            <a:r>
              <a:rPr lang="zh-CN" altLang="en-US" dirty="0"/>
              <a:t>的值设为</a:t>
            </a:r>
            <a:r>
              <a:rPr lang="en-US" altLang="zh-CN" dirty="0"/>
              <a:t>20</a:t>
            </a:r>
            <a:r>
              <a:rPr lang="zh-CN" altLang="en-US" dirty="0"/>
              <a:t>，然后将剩下的</a:t>
            </a:r>
            <a:r>
              <a:rPr lang="en-US" altLang="zh-CN" dirty="0"/>
              <a:t>POI</a:t>
            </a:r>
            <a:r>
              <a:rPr lang="zh-CN" altLang="en-US" dirty="0"/>
              <a:t>按空间的距离远近归到</a:t>
            </a:r>
            <a:r>
              <a:rPr lang="en-US" altLang="zh-CN" dirty="0"/>
              <a:t>20</a:t>
            </a:r>
            <a:r>
              <a:rPr lang="zh-CN" altLang="en-US" dirty="0"/>
              <a:t>个簇里，完成第一轮聚类。</a:t>
            </a:r>
            <a:endParaRPr lang="en-US" altLang="zh-CN" dirty="0"/>
          </a:p>
          <a:p>
            <a:r>
              <a:rPr lang="zh-CN" altLang="en-US" dirty="0"/>
              <a:t>接下来，根据第一轮聚类的结果，重新选出</a:t>
            </a:r>
            <a:r>
              <a:rPr lang="en-US" altLang="zh-CN" dirty="0"/>
              <a:t>20</a:t>
            </a:r>
            <a:r>
              <a:rPr lang="zh-CN" altLang="en-US" dirty="0"/>
              <a:t>个簇的</a:t>
            </a:r>
            <a:r>
              <a:rPr lang="en-US" altLang="zh-CN" dirty="0"/>
              <a:t>center</a:t>
            </a:r>
            <a:r>
              <a:rPr lang="zh-CN" altLang="en-US" dirty="0"/>
              <a:t>，进行第二轮聚类并迭代，这样做的目的是避免初始选定点分布可能不平衡 造成的聚类效果不佳的问题。迭代结束后，所得到的</a:t>
            </a:r>
            <a:r>
              <a:rPr lang="en-US" altLang="zh-CN" dirty="0"/>
              <a:t>20</a:t>
            </a:r>
            <a:r>
              <a:rPr lang="zh-CN" altLang="en-US" dirty="0"/>
              <a:t>个簇就是划分的</a:t>
            </a:r>
            <a:r>
              <a:rPr lang="en-US" altLang="zh-CN" dirty="0"/>
              <a:t>20</a:t>
            </a:r>
            <a:r>
              <a:rPr lang="zh-CN" altLang="en-US" dirty="0"/>
              <a:t>个区域。</a:t>
            </a:r>
            <a:endParaRPr lang="en-US" altLang="zh-CN"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10</a:t>
            </a:fld>
            <a:endParaRPr lang="zh-CN" altLang="en-US"/>
          </a:p>
        </p:txBody>
      </p:sp>
    </p:spTree>
    <p:extLst>
      <p:ext uri="{BB962C8B-B14F-4D97-AF65-F5344CB8AC3E}">
        <p14:creationId xmlns:p14="http://schemas.microsoft.com/office/powerpoint/2010/main" val="10606450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根据空间地理位置将</a:t>
            </a:r>
            <a:r>
              <a:rPr lang="zh-CN" altLang="en-US" sz="1200" kern="1200" dirty="0">
                <a:solidFill>
                  <a:schemeClr val="tx1"/>
                </a:solidFill>
                <a:effectLst/>
                <a:latin typeface="+mn-lt"/>
                <a:ea typeface="+mn-ea"/>
                <a:cs typeface="+mn-cs"/>
              </a:rPr>
              <a:t>电子地图</a:t>
            </a:r>
            <a:r>
              <a:rPr lang="zh-CN" altLang="zh-CN" sz="1200" kern="1200" dirty="0">
                <a:solidFill>
                  <a:schemeClr val="tx1"/>
                </a:solidFill>
                <a:effectLst/>
                <a:latin typeface="+mn-lt"/>
                <a:ea typeface="+mn-ea"/>
                <a:cs typeface="+mn-cs"/>
              </a:rPr>
              <a:t>划分为小的区域网格</a:t>
            </a:r>
            <a:r>
              <a:rPr lang="zh-CN" altLang="en-US" sz="1200" kern="1200" dirty="0">
                <a:solidFill>
                  <a:schemeClr val="tx1"/>
                </a:solidFill>
                <a:effectLst/>
                <a:latin typeface="+mn-lt"/>
                <a:ea typeface="+mn-ea"/>
                <a:cs typeface="+mn-cs"/>
              </a:rPr>
              <a:t>，然后以每个网格的语义信息或</a:t>
            </a:r>
            <a:r>
              <a:rPr lang="zh-CN" altLang="zh-CN" sz="1200" kern="1200" dirty="0">
                <a:solidFill>
                  <a:schemeClr val="tx1"/>
                </a:solidFill>
                <a:effectLst/>
                <a:latin typeface="+mn-lt"/>
                <a:ea typeface="+mn-ea"/>
                <a:cs typeface="+mn-cs"/>
              </a:rPr>
              <a:t>访问热度</a:t>
            </a:r>
            <a:r>
              <a:rPr lang="zh-CN" altLang="en-US" sz="1200" kern="1200" dirty="0">
                <a:solidFill>
                  <a:schemeClr val="tx1"/>
                </a:solidFill>
                <a:effectLst/>
                <a:latin typeface="+mn-lt"/>
                <a:ea typeface="+mn-ea"/>
                <a:cs typeface="+mn-cs"/>
              </a:rPr>
              <a:t>为基础，进行聚类，</a:t>
            </a:r>
            <a:r>
              <a:rPr lang="zh-CN" altLang="zh-CN" sz="1200" kern="1200" dirty="0">
                <a:solidFill>
                  <a:schemeClr val="tx1"/>
                </a:solidFill>
                <a:effectLst/>
                <a:latin typeface="+mn-lt"/>
                <a:ea typeface="+mn-ea"/>
                <a:cs typeface="+mn-cs"/>
              </a:rPr>
              <a:t>将具有</a:t>
            </a:r>
            <a:r>
              <a:rPr lang="zh-CN" altLang="en-US" sz="1200" kern="1200" dirty="0">
                <a:solidFill>
                  <a:schemeClr val="tx1"/>
                </a:solidFill>
                <a:effectLst/>
                <a:latin typeface="+mn-lt"/>
                <a:ea typeface="+mn-ea"/>
                <a:cs typeface="+mn-cs"/>
              </a:rPr>
              <a:t>相似语义信息或者近似</a:t>
            </a:r>
            <a:r>
              <a:rPr lang="zh-CN" altLang="zh-CN" sz="1200" kern="1200" dirty="0">
                <a:solidFill>
                  <a:schemeClr val="tx1"/>
                </a:solidFill>
                <a:effectLst/>
                <a:latin typeface="+mn-lt"/>
                <a:ea typeface="+mn-ea"/>
                <a:cs typeface="+mn-cs"/>
              </a:rPr>
              <a:t>访问热度的临近网格合并成为</a:t>
            </a:r>
            <a:r>
              <a:rPr lang="zh-CN" altLang="en-US" sz="1200" kern="1200" dirty="0">
                <a:solidFill>
                  <a:schemeClr val="tx1"/>
                </a:solidFill>
                <a:effectLst/>
                <a:latin typeface="+mn-lt"/>
                <a:ea typeface="+mn-ea"/>
                <a:cs typeface="+mn-cs"/>
              </a:rPr>
              <a:t>区域</a:t>
            </a:r>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r>
              <a:rPr lang="zh-CN" altLang="en-US" sz="1200" kern="1200" dirty="0">
                <a:solidFill>
                  <a:schemeClr val="tx1"/>
                </a:solidFill>
                <a:effectLst/>
                <a:latin typeface="+mn-lt"/>
                <a:ea typeface="+mn-ea"/>
                <a:cs typeface="+mn-cs"/>
              </a:rPr>
              <a:t>基于以上几种划分方法得到区域后，现有研究工作常使用的以下几种模型进行区域敏感的兴趣点推荐。</a:t>
            </a:r>
            <a:endParaRPr lang="en-US" altLang="zh-CN"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11</a:t>
            </a:fld>
            <a:endParaRPr lang="zh-CN" altLang="en-US"/>
          </a:p>
        </p:txBody>
      </p:sp>
    </p:spTree>
    <p:extLst>
      <p:ext uri="{BB962C8B-B14F-4D97-AF65-F5344CB8AC3E}">
        <p14:creationId xmlns:p14="http://schemas.microsoft.com/office/powerpoint/2010/main" val="24596342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000" b="0" i="0" u="none" strike="noStrike" kern="1200" dirty="0">
                <a:solidFill>
                  <a:schemeClr val="tx1"/>
                </a:solidFill>
                <a:effectLst/>
                <a:latin typeface="+mn-lt"/>
                <a:ea typeface="+mn-ea"/>
                <a:cs typeface="+mn-cs"/>
              </a:rPr>
              <a:t>主题模型是用来在文档中发现潜在主题的一种统计模型。</a:t>
            </a:r>
            <a:endParaRPr lang="en-US" altLang="zh-CN" sz="1000" b="0" i="0" u="none" strike="noStrike" kern="1200" dirty="0">
              <a:solidFill>
                <a:schemeClr val="tx1"/>
              </a:solidFill>
              <a:effectLst/>
              <a:latin typeface="+mn-lt"/>
              <a:ea typeface="+mn-ea"/>
              <a:cs typeface="+mn-cs"/>
            </a:endParaRPr>
          </a:p>
          <a:p>
            <a:r>
              <a:rPr lang="zh-CN" altLang="en-US" sz="1000" b="0" i="0" u="none" strike="noStrike" kern="1200" dirty="0">
                <a:solidFill>
                  <a:schemeClr val="tx1"/>
                </a:solidFill>
                <a:effectLst/>
                <a:latin typeface="+mn-lt"/>
                <a:ea typeface="+mn-ea"/>
                <a:cs typeface="+mn-cs"/>
              </a:rPr>
              <a:t>假设有两个句子，我们想知道它们之间是否相关联：</a:t>
            </a:r>
            <a:endParaRPr lang="en-US" altLang="zh-CN" sz="1000" b="0" i="0" u="none" strike="noStrike" kern="1200" dirty="0">
              <a:solidFill>
                <a:schemeClr val="tx1"/>
              </a:solidFill>
              <a:effectLst/>
              <a:latin typeface="+mn-lt"/>
              <a:ea typeface="+mn-ea"/>
              <a:cs typeface="+mn-cs"/>
            </a:endParaRPr>
          </a:p>
          <a:p>
            <a:r>
              <a:rPr lang="zh-CN" altLang="en-US" sz="1000" b="0" i="0" u="none" strike="noStrike" kern="1200" dirty="0">
                <a:solidFill>
                  <a:schemeClr val="tx1"/>
                </a:solidFill>
                <a:effectLst/>
                <a:latin typeface="+mn-lt"/>
                <a:ea typeface="+mn-ea"/>
                <a:cs typeface="+mn-cs"/>
              </a:rPr>
              <a:t>如果由人来判断，我们一看就知道，这两个句子之间虽然没有任何公共词语，但仍然是很相关的。这是因为，虽然第二句中的“苹果”可能是指吃的苹果，也可能是苹果品牌，但是由于第一句里面有了“乔布斯”，我们会很自然的把“苹果”理解为苹果公司的产品。</a:t>
            </a:r>
            <a:endParaRPr lang="en-US" altLang="zh-CN" sz="10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在这个例子中，“苹果”这个词的背后既包含了苹果公司这样一个主题，也包含了水果的主题。当我们和第一句进行关联时，苹果公司这个主题就和“乔布斯”所代表的主题匹配上了，因而我们认为它们是相关的，而主题模型就是这样一个挖掘潜在语义的利器。</a:t>
            </a:r>
            <a:endParaRPr lang="zh-CN" altLang="en-US" sz="1000" b="0" i="0" u="none" strike="noStrike" kern="1200" dirty="0">
              <a:solidFill>
                <a:schemeClr val="tx1"/>
              </a:solidFill>
              <a:effectLst/>
              <a:latin typeface="+mn-lt"/>
              <a:ea typeface="+mn-ea"/>
              <a:cs typeface="+mn-cs"/>
            </a:endParaRPr>
          </a:p>
          <a:p>
            <a:r>
              <a:rPr lang="zh-CN" altLang="en-US" sz="1000" b="0" i="0" u="none" strike="noStrike" kern="1200" dirty="0">
                <a:solidFill>
                  <a:schemeClr val="tx1"/>
                </a:solidFill>
                <a:effectLst/>
                <a:latin typeface="+mn-lt"/>
                <a:ea typeface="+mn-ea"/>
                <a:cs typeface="+mn-cs"/>
              </a:rPr>
              <a:t>如果说一篇文章有一个中心思想，那么与该中心思想相关的特定词语就会出现的比较频繁；主题模型能够自动分析文档，统计文档内的单词（</a:t>
            </a:r>
            <a:r>
              <a:rPr lang="en-US" altLang="zh-CN" sz="1000" b="0" i="0" u="none" strike="noStrike" kern="1200" dirty="0">
                <a:solidFill>
                  <a:schemeClr val="tx1"/>
                </a:solidFill>
                <a:effectLst/>
                <a:latin typeface="+mn-lt"/>
                <a:ea typeface="+mn-ea"/>
                <a:cs typeface="+mn-cs"/>
              </a:rPr>
              <a:t>word</a:t>
            </a:r>
            <a:r>
              <a:rPr lang="zh-CN" altLang="en-US" sz="1000" b="0" i="0" u="none" strike="noStrike" kern="1200" dirty="0">
                <a:solidFill>
                  <a:schemeClr val="tx1"/>
                </a:solidFill>
                <a:effectLst/>
                <a:latin typeface="+mn-lt"/>
                <a:ea typeface="+mn-ea"/>
                <a:cs typeface="+mn-cs"/>
              </a:rPr>
              <a:t>），根据统计的信息判断该文档体现的主题（</a:t>
            </a:r>
            <a:r>
              <a:rPr lang="en-US" altLang="zh-CN" sz="1000" b="0" i="0" u="none" strike="noStrike" kern="1200" dirty="0">
                <a:solidFill>
                  <a:schemeClr val="tx1"/>
                </a:solidFill>
                <a:effectLst/>
                <a:latin typeface="+mn-lt"/>
                <a:ea typeface="+mn-ea"/>
                <a:cs typeface="+mn-cs"/>
              </a:rPr>
              <a:t>topic</a:t>
            </a:r>
            <a:r>
              <a:rPr lang="zh-CN" altLang="en-US" sz="1000" b="0" i="0" u="none" strike="noStrike" kern="1200" dirty="0">
                <a:solidFill>
                  <a:schemeClr val="tx1"/>
                </a:solidFill>
                <a:effectLst/>
                <a:latin typeface="+mn-lt"/>
                <a:ea typeface="+mn-ea"/>
                <a:cs typeface="+mn-cs"/>
              </a:rPr>
              <a:t>）。这就是主题模型的原理。</a:t>
            </a:r>
          </a:p>
          <a:p>
            <a:r>
              <a:rPr lang="zh-CN" altLang="en-US" sz="1000" b="0" i="0" u="none" strike="noStrike" kern="1200" dirty="0">
                <a:solidFill>
                  <a:schemeClr val="tx1"/>
                </a:solidFill>
                <a:effectLst/>
                <a:latin typeface="+mn-lt"/>
                <a:ea typeface="+mn-ea"/>
                <a:cs typeface="+mn-cs"/>
              </a:rPr>
              <a:t>那么，我们怎么将主题模型运用到区域敏感的</a:t>
            </a:r>
            <a:r>
              <a:rPr lang="en-US" altLang="zh-CN" sz="1000" b="0" i="0" u="none" strike="noStrike" kern="1200" dirty="0">
                <a:solidFill>
                  <a:schemeClr val="tx1"/>
                </a:solidFill>
                <a:effectLst/>
                <a:latin typeface="+mn-lt"/>
                <a:ea typeface="+mn-ea"/>
                <a:cs typeface="+mn-cs"/>
              </a:rPr>
              <a:t>POI</a:t>
            </a:r>
            <a:r>
              <a:rPr lang="zh-CN" altLang="en-US" sz="1000" b="0" i="0" u="none" strike="noStrike" kern="1200" dirty="0">
                <a:solidFill>
                  <a:schemeClr val="tx1"/>
                </a:solidFill>
                <a:effectLst/>
                <a:latin typeface="+mn-lt"/>
                <a:ea typeface="+mn-ea"/>
                <a:cs typeface="+mn-cs"/>
              </a:rPr>
              <a:t>推荐中呢？</a:t>
            </a:r>
            <a:endParaRPr lang="en-US" altLang="zh-CN" sz="1000" b="0" i="0" u="none" strike="noStrike" kern="1200" dirty="0">
              <a:solidFill>
                <a:schemeClr val="tx1"/>
              </a:solidFill>
              <a:effectLst/>
              <a:latin typeface="+mn-lt"/>
              <a:ea typeface="+mn-ea"/>
              <a:cs typeface="+mn-cs"/>
            </a:endParaRPr>
          </a:p>
          <a:p>
            <a:r>
              <a:rPr lang="zh-CN" altLang="en-US" sz="1000" b="0" i="0" u="none" strike="noStrike" kern="1200" dirty="0">
                <a:solidFill>
                  <a:schemeClr val="tx1"/>
                </a:solidFill>
                <a:effectLst/>
                <a:latin typeface="+mn-lt"/>
                <a:ea typeface="+mn-ea"/>
                <a:cs typeface="+mn-cs"/>
              </a:rPr>
              <a:t>我们将区域视为文档，将区域的功能或者说区域的语义视为主题，将区域内包含的兴趣点视为单词。同理，我们就可以根据分析区域内兴趣点的语义特征，出现的频率等，判断出该区域的语义，也就是主题模型中所指的主题。</a:t>
            </a:r>
            <a:endParaRPr lang="en-US" altLang="zh-CN" sz="1000" b="0" i="0" u="none" strike="noStrike" kern="1200" dirty="0">
              <a:solidFill>
                <a:schemeClr val="tx1"/>
              </a:solidFill>
              <a:effectLst/>
              <a:latin typeface="+mn-lt"/>
              <a:ea typeface="+mn-ea"/>
              <a:cs typeface="+mn-cs"/>
            </a:endParaRPr>
          </a:p>
          <a:p>
            <a:r>
              <a:rPr lang="zh-CN" altLang="en-US" sz="1000" b="0" i="0" u="none" strike="noStrike" kern="1200" dirty="0">
                <a:solidFill>
                  <a:schemeClr val="tx1"/>
                </a:solidFill>
                <a:effectLst/>
                <a:latin typeface="+mn-lt"/>
                <a:ea typeface="+mn-ea"/>
                <a:cs typeface="+mn-cs"/>
              </a:rPr>
              <a:t>得到区域的主题后，我们可以根据用户的历史访问数据，计算出用户对该区域主题的喜好程度，作为用户对该区域的偏好，再结合用户对</a:t>
            </a:r>
            <a:r>
              <a:rPr lang="en-US" altLang="zh-CN" sz="1000" b="0" i="0" u="none" strike="noStrike" kern="1200" dirty="0">
                <a:solidFill>
                  <a:schemeClr val="tx1"/>
                </a:solidFill>
                <a:effectLst/>
                <a:latin typeface="+mn-lt"/>
                <a:ea typeface="+mn-ea"/>
                <a:cs typeface="+mn-cs"/>
              </a:rPr>
              <a:t>POI</a:t>
            </a:r>
            <a:r>
              <a:rPr lang="zh-CN" altLang="en-US" sz="1000" b="0" i="0" u="none" strike="noStrike" kern="1200" dirty="0">
                <a:solidFill>
                  <a:schemeClr val="tx1"/>
                </a:solidFill>
                <a:effectLst/>
                <a:latin typeface="+mn-lt"/>
                <a:ea typeface="+mn-ea"/>
                <a:cs typeface="+mn-cs"/>
              </a:rPr>
              <a:t>的偏好为用户进行推荐。</a:t>
            </a:r>
            <a:endParaRPr lang="en-US" altLang="zh-CN" sz="10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12</a:t>
            </a:fld>
            <a:endParaRPr lang="zh-CN" altLang="en-US"/>
          </a:p>
        </p:txBody>
      </p:sp>
    </p:spTree>
    <p:extLst>
      <p:ext uri="{BB962C8B-B14F-4D97-AF65-F5344CB8AC3E}">
        <p14:creationId xmlns:p14="http://schemas.microsoft.com/office/powerpoint/2010/main" val="27011485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接下来介绍图模型，图模型是以节点和节点间的连线组成的，节点表示一个对象，节点和节点间的连线表示对象间的关系，以下图为例。</a:t>
            </a:r>
            <a:endParaRPr lang="en-US" altLang="zh-CN" sz="1200" b="0" i="0" u="none" strike="noStrike" kern="1200" dirty="0">
              <a:solidFill>
                <a:schemeClr val="tx1"/>
              </a:solidFill>
              <a:effectLst/>
              <a:latin typeface="+mn-lt"/>
              <a:ea typeface="+mn-ea"/>
              <a:cs typeface="+mn-cs"/>
            </a:endParaRPr>
          </a:p>
          <a:p>
            <a:r>
              <a:rPr lang="en-US" altLang="zh-CN" sz="1200" b="0" i="0" u="none" strike="noStrike" kern="1200" dirty="0">
                <a:solidFill>
                  <a:schemeClr val="tx1"/>
                </a:solidFill>
                <a:effectLst/>
                <a:latin typeface="+mn-lt"/>
                <a:ea typeface="+mn-ea"/>
                <a:cs typeface="+mn-cs"/>
              </a:rPr>
              <a:t>POI-Region</a:t>
            </a:r>
            <a:r>
              <a:rPr lang="zh-CN" altLang="en-US" sz="1200" b="0" i="0" u="none" strike="noStrike" kern="1200" dirty="0">
                <a:solidFill>
                  <a:schemeClr val="tx1"/>
                </a:solidFill>
                <a:effectLst/>
                <a:latin typeface="+mn-lt"/>
                <a:ea typeface="+mn-ea"/>
                <a:cs typeface="+mn-cs"/>
              </a:rPr>
              <a:t>图模型：</a:t>
            </a:r>
            <a:r>
              <a:rPr lang="zh-CN" altLang="en-US" sz="1200" b="0" i="0" kern="1200" dirty="0">
                <a:solidFill>
                  <a:schemeClr val="tx1"/>
                </a:solidFill>
                <a:effectLst/>
                <a:latin typeface="+mn-lt"/>
                <a:ea typeface="+mn-ea"/>
                <a:cs typeface="+mn-cs"/>
              </a:rPr>
              <a:t>描述的是</a:t>
            </a:r>
            <a:r>
              <a:rPr lang="en-US" altLang="zh-CN" sz="1200" b="0" i="0" kern="1200" dirty="0">
                <a:solidFill>
                  <a:schemeClr val="tx1"/>
                </a:solidFill>
                <a:effectLst/>
                <a:latin typeface="+mn-lt"/>
                <a:ea typeface="+mn-ea"/>
                <a:cs typeface="+mn-cs"/>
              </a:rPr>
              <a:t>POI</a:t>
            </a:r>
            <a:r>
              <a:rPr lang="zh-CN" altLang="en-US" sz="1200" b="0" i="0" kern="1200" dirty="0">
                <a:solidFill>
                  <a:schemeClr val="tx1"/>
                </a:solidFill>
                <a:effectLst/>
                <a:latin typeface="+mn-lt"/>
                <a:ea typeface="+mn-ea"/>
                <a:cs typeface="+mn-cs"/>
              </a:rPr>
              <a:t>是否归属于某个区域。左边的节点表示，右边的节点表示。</a:t>
            </a:r>
            <a:r>
              <a:rPr lang="zh-CN" altLang="en-US" sz="1200" b="0" i="0" u="none" strike="noStrike" kern="1200" dirty="0">
                <a:solidFill>
                  <a:schemeClr val="tx1"/>
                </a:solidFill>
                <a:effectLst/>
                <a:latin typeface="+mn-lt"/>
                <a:ea typeface="+mn-ea"/>
                <a:cs typeface="+mn-cs"/>
              </a:rPr>
              <a:t>当某个</a:t>
            </a:r>
            <a:r>
              <a:rPr lang="en-US" altLang="zh-CN" sz="1200" b="0" i="0" u="none" strike="noStrike" kern="1200" dirty="0">
                <a:solidFill>
                  <a:schemeClr val="tx1"/>
                </a:solidFill>
                <a:effectLst/>
                <a:latin typeface="+mn-lt"/>
                <a:ea typeface="+mn-ea"/>
                <a:cs typeface="+mn-cs"/>
              </a:rPr>
              <a:t>POI</a:t>
            </a:r>
            <a:r>
              <a:rPr lang="zh-CN" altLang="en-US" sz="1200" b="0" i="0" u="none" strike="noStrike" kern="1200" dirty="0">
                <a:solidFill>
                  <a:schemeClr val="tx1"/>
                </a:solidFill>
                <a:effectLst/>
                <a:latin typeface="+mn-lt"/>
                <a:ea typeface="+mn-ea"/>
                <a:cs typeface="+mn-cs"/>
              </a:rPr>
              <a:t>处于某个区域时，二个节点间之间存在一条连线。（权重为</a:t>
            </a:r>
            <a:r>
              <a:rPr lang="en-US" altLang="zh-CN" sz="1200" b="0" i="0" u="none" strike="noStrike" kern="1200" dirty="0">
                <a:solidFill>
                  <a:schemeClr val="tx1"/>
                </a:solidFill>
                <a:effectLst/>
                <a:latin typeface="+mn-lt"/>
                <a:ea typeface="+mn-ea"/>
                <a:cs typeface="+mn-cs"/>
              </a:rPr>
              <a:t>1</a:t>
            </a:r>
            <a:r>
              <a:rPr lang="zh-CN" altLang="en-US" sz="1200" b="0" i="0" u="none" strike="noStrike" kern="1200" dirty="0">
                <a:solidFill>
                  <a:schemeClr val="tx1"/>
                </a:solidFill>
                <a:effectLst/>
                <a:latin typeface="+mn-lt"/>
                <a:ea typeface="+mn-ea"/>
                <a:cs typeface="+mn-cs"/>
              </a:rPr>
              <a:t>）</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同理，可以用左边的图模型表示访问兴趣点的顺序影响，用右边的图模型表示时间影响</a:t>
            </a:r>
            <a:endParaRPr lang="en-US" altLang="zh-CN" sz="1200" b="0" i="0" u="none" strike="noStrike" kern="1200" dirty="0">
              <a:solidFill>
                <a:schemeClr val="tx1"/>
              </a:solidFill>
              <a:effectLst/>
              <a:latin typeface="+mn-lt"/>
              <a:ea typeface="+mn-ea"/>
              <a:cs typeface="+mn-cs"/>
            </a:endParaRPr>
          </a:p>
          <a:p>
            <a:r>
              <a:rPr lang="zh-CN" altLang="en-US" sz="1200" b="0" i="0" u="none" strike="noStrike" kern="1200" dirty="0">
                <a:solidFill>
                  <a:schemeClr val="tx1"/>
                </a:solidFill>
                <a:effectLst/>
                <a:latin typeface="+mn-lt"/>
                <a:ea typeface="+mn-ea"/>
                <a:cs typeface="+mn-cs"/>
              </a:rPr>
              <a:t>通过学习图模型可以得到每个节点的特征向量，</a:t>
            </a: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按照评分</a:t>
            </a:r>
            <a:r>
              <a:rPr lang="en-US" altLang="zh-CN" sz="1200" b="0" i="0" u="none" strike="noStrike" kern="1200" dirty="0">
                <a:solidFill>
                  <a:schemeClr val="tx1"/>
                </a:solidFill>
                <a:effectLst/>
                <a:latin typeface="+mn-lt"/>
                <a:ea typeface="+mn-ea"/>
                <a:cs typeface="+mn-cs"/>
              </a:rPr>
              <a:t>S</a:t>
            </a:r>
            <a:r>
              <a:rPr lang="zh-CN" altLang="en-US" sz="1200" b="0" i="0" u="none" strike="noStrike" kern="1200" dirty="0">
                <a:solidFill>
                  <a:schemeClr val="tx1"/>
                </a:solidFill>
                <a:effectLst/>
                <a:latin typeface="+mn-lt"/>
                <a:ea typeface="+mn-ea"/>
                <a:cs typeface="+mn-cs"/>
              </a:rPr>
              <a:t>进行</a:t>
            </a:r>
            <a:r>
              <a:rPr lang="en-US" altLang="zh-CN" sz="1200" b="0" i="0" u="none" strike="noStrike" kern="1200" dirty="0">
                <a:solidFill>
                  <a:schemeClr val="tx1"/>
                </a:solidFill>
                <a:effectLst/>
                <a:latin typeface="+mn-lt"/>
                <a:ea typeface="+mn-ea"/>
                <a:cs typeface="+mn-cs"/>
              </a:rPr>
              <a:t>POI</a:t>
            </a:r>
            <a:r>
              <a:rPr lang="zh-CN" altLang="en-US" sz="1200" b="0" i="0" u="none" strike="noStrike" kern="1200" dirty="0">
                <a:solidFill>
                  <a:schemeClr val="tx1"/>
                </a:solidFill>
                <a:effectLst/>
                <a:latin typeface="+mn-lt"/>
                <a:ea typeface="+mn-ea"/>
                <a:cs typeface="+mn-cs"/>
              </a:rPr>
              <a:t>推荐。</a:t>
            </a:r>
            <a:r>
              <a:rPr lang="en-US" altLang="zh-CN" sz="1200" b="0" i="0" u="none" strike="noStrike" kern="1200" dirty="0">
                <a:solidFill>
                  <a:schemeClr val="tx1"/>
                </a:solidFill>
                <a:effectLst/>
                <a:latin typeface="+mn-lt"/>
                <a:ea typeface="+mn-ea"/>
                <a:cs typeface="+mn-cs"/>
              </a:rPr>
              <a:t>S</a:t>
            </a:r>
            <a:r>
              <a:rPr lang="zh-CN" altLang="en-US" sz="1200" b="0" i="0" u="none" strike="noStrike" kern="1200" dirty="0">
                <a:solidFill>
                  <a:schemeClr val="tx1"/>
                </a:solidFill>
                <a:effectLst/>
                <a:latin typeface="+mn-lt"/>
                <a:ea typeface="+mn-ea"/>
                <a:cs typeface="+mn-cs"/>
              </a:rPr>
              <a:t>由等式右边的三个部分组成（分别表示了用户对兴趣点的偏好、在当前区域下访问兴趣点的可能性以及当前时间片内访问</a:t>
            </a:r>
            <a:r>
              <a:rPr lang="en-US" altLang="zh-CN" sz="1200" b="0" i="0" u="none" strike="noStrike" kern="1200" dirty="0">
                <a:solidFill>
                  <a:schemeClr val="tx1"/>
                </a:solidFill>
                <a:effectLst/>
                <a:latin typeface="+mn-lt"/>
                <a:ea typeface="+mn-ea"/>
                <a:cs typeface="+mn-cs"/>
              </a:rPr>
              <a:t>POI</a:t>
            </a:r>
            <a:r>
              <a:rPr lang="zh-CN" altLang="en-US" sz="1200" b="0" i="0" u="none" strike="noStrike" kern="1200" dirty="0">
                <a:solidFill>
                  <a:schemeClr val="tx1"/>
                </a:solidFill>
                <a:effectLst/>
                <a:latin typeface="+mn-lt"/>
                <a:ea typeface="+mn-ea"/>
                <a:cs typeface="+mn-cs"/>
              </a:rPr>
              <a:t>的可能性），模型综合考虑这几种影响因素进行推荐。</a:t>
            </a:r>
            <a:endParaRPr lang="en-US" altLang="zh-CN" sz="1200" b="0" i="0" u="none" strike="noStrike" kern="1200" dirty="0">
              <a:solidFill>
                <a:schemeClr val="tx1"/>
              </a:solidFill>
              <a:effectLst/>
              <a:latin typeface="+mn-lt"/>
              <a:ea typeface="+mn-ea"/>
              <a:cs typeface="+mn-cs"/>
            </a:endParaRPr>
          </a:p>
          <a:p>
            <a:endParaRPr lang="en-US" altLang="zh-CN"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13</a:t>
            </a:fld>
            <a:endParaRPr lang="zh-CN" altLang="en-US"/>
          </a:p>
        </p:txBody>
      </p:sp>
    </p:spTree>
    <p:extLst>
      <p:ext uri="{BB962C8B-B14F-4D97-AF65-F5344CB8AC3E}">
        <p14:creationId xmlns:p14="http://schemas.microsoft.com/office/powerpoint/2010/main" val="1268953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u="none" strike="noStrike" kern="1200" dirty="0">
                <a:solidFill>
                  <a:schemeClr val="tx1"/>
                </a:solidFill>
                <a:effectLst/>
                <a:latin typeface="+mn-lt"/>
                <a:ea typeface="+mn-ea"/>
                <a:cs typeface="+mn-cs"/>
              </a:rPr>
              <a:t>矩阵分解模型通常用于评分预测，比如用户给电影的评分，或者用户给书籍评多少分。</a:t>
            </a: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如图是一个</a:t>
            </a:r>
            <a:r>
              <a:rPr lang="en-US" altLang="zh-CN" sz="1200" b="0" i="0" u="none" strike="noStrike" kern="1200" dirty="0">
                <a:solidFill>
                  <a:schemeClr val="tx1"/>
                </a:solidFill>
                <a:effectLst/>
                <a:latin typeface="+mn-lt"/>
                <a:ea typeface="+mn-ea"/>
                <a:cs typeface="+mn-cs"/>
              </a:rPr>
              <a:t>n</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m</a:t>
            </a:r>
            <a:r>
              <a:rPr lang="zh-CN" altLang="en-US" sz="1200" b="0" i="0" u="none" strike="noStrike" kern="1200" dirty="0">
                <a:solidFill>
                  <a:schemeClr val="tx1"/>
                </a:solidFill>
                <a:effectLst/>
                <a:latin typeface="+mn-lt"/>
                <a:ea typeface="+mn-ea"/>
                <a:cs typeface="+mn-cs"/>
              </a:rPr>
              <a:t>的矩阵，</a:t>
            </a:r>
            <a:r>
              <a:rPr lang="en-US" altLang="zh-CN" sz="1200" b="0" i="0" u="none" strike="noStrike" kern="1200" dirty="0">
                <a:solidFill>
                  <a:schemeClr val="tx1"/>
                </a:solidFill>
                <a:effectLst/>
                <a:latin typeface="+mn-lt"/>
                <a:ea typeface="+mn-ea"/>
                <a:cs typeface="+mn-cs"/>
              </a:rPr>
              <a:t>n</a:t>
            </a:r>
            <a:r>
              <a:rPr lang="zh-CN" altLang="en-US" sz="1200" b="0" i="0" u="none" strike="noStrike" kern="1200" dirty="0">
                <a:solidFill>
                  <a:schemeClr val="tx1"/>
                </a:solidFill>
                <a:effectLst/>
                <a:latin typeface="+mn-lt"/>
                <a:ea typeface="+mn-ea"/>
                <a:cs typeface="+mn-cs"/>
              </a:rPr>
              <a:t>代表着</a:t>
            </a:r>
            <a:r>
              <a:rPr lang="en-US" altLang="zh-CN" sz="1200" b="0" i="0" u="none" strike="noStrike" kern="1200" dirty="0">
                <a:solidFill>
                  <a:schemeClr val="tx1"/>
                </a:solidFill>
                <a:effectLst/>
                <a:latin typeface="+mn-lt"/>
                <a:ea typeface="+mn-ea"/>
                <a:cs typeface="+mn-cs"/>
              </a:rPr>
              <a:t>n</a:t>
            </a:r>
            <a:r>
              <a:rPr lang="zh-CN" altLang="en-US" sz="1200" b="0" i="0" u="none" strike="noStrike" kern="1200" dirty="0">
                <a:solidFill>
                  <a:schemeClr val="tx1"/>
                </a:solidFill>
                <a:effectLst/>
                <a:latin typeface="+mn-lt"/>
                <a:ea typeface="+mn-ea"/>
                <a:cs typeface="+mn-cs"/>
              </a:rPr>
              <a:t>个用户，</a:t>
            </a:r>
            <a:r>
              <a:rPr lang="en-US" altLang="zh-CN" sz="1200" b="0" i="0" u="none" strike="noStrike" kern="1200" dirty="0">
                <a:solidFill>
                  <a:schemeClr val="tx1"/>
                </a:solidFill>
                <a:effectLst/>
                <a:latin typeface="+mn-lt"/>
                <a:ea typeface="+mn-ea"/>
                <a:cs typeface="+mn-cs"/>
              </a:rPr>
              <a:t>m</a:t>
            </a:r>
            <a:r>
              <a:rPr lang="zh-CN" altLang="en-US" sz="1200" b="0" i="0" u="none" strike="noStrike" kern="1200" dirty="0">
                <a:solidFill>
                  <a:schemeClr val="tx1"/>
                </a:solidFill>
                <a:effectLst/>
                <a:latin typeface="+mn-lt"/>
                <a:ea typeface="+mn-ea"/>
                <a:cs typeface="+mn-cs"/>
              </a:rPr>
              <a:t>代表着</a:t>
            </a:r>
            <a:r>
              <a:rPr lang="en-US" altLang="zh-CN" sz="1200" b="0" i="0" u="none" strike="noStrike" kern="1200" dirty="0">
                <a:solidFill>
                  <a:schemeClr val="tx1"/>
                </a:solidFill>
                <a:effectLst/>
                <a:latin typeface="+mn-lt"/>
                <a:ea typeface="+mn-ea"/>
                <a:cs typeface="+mn-cs"/>
              </a:rPr>
              <a:t>m</a:t>
            </a:r>
            <a:r>
              <a:rPr lang="zh-CN" altLang="en-US" sz="1200" b="0" i="0" u="none" strike="noStrike" kern="1200" dirty="0">
                <a:solidFill>
                  <a:schemeClr val="tx1"/>
                </a:solidFill>
                <a:effectLst/>
                <a:latin typeface="+mn-lt"/>
                <a:ea typeface="+mn-ea"/>
                <a:cs typeface="+mn-cs"/>
              </a:rPr>
              <a:t>个项目，矩阵中对应的数字代表着用户给该项目的评分，空着的部分代表该用户没有访问过该项目。而推荐系统的任务就是将这个矩阵补全，矩阵分解就是达到该目的的手段。矩阵分解怎么做呢？就是把原来的</a:t>
            </a:r>
            <a:r>
              <a:rPr lang="en-US" altLang="zh-CN" sz="1200" b="0" i="0" u="none" strike="noStrike" kern="1200" dirty="0">
                <a:solidFill>
                  <a:schemeClr val="tx1"/>
                </a:solidFill>
                <a:effectLst/>
                <a:latin typeface="+mn-lt"/>
                <a:ea typeface="+mn-ea"/>
                <a:cs typeface="+mn-cs"/>
              </a:rPr>
              <a:t>n</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m</a:t>
            </a:r>
            <a:r>
              <a:rPr lang="zh-CN" altLang="en-US" sz="1200" b="0" i="0" u="none" strike="noStrike" kern="1200" dirty="0">
                <a:solidFill>
                  <a:schemeClr val="tx1"/>
                </a:solidFill>
                <a:effectLst/>
                <a:latin typeface="+mn-lt"/>
                <a:ea typeface="+mn-ea"/>
                <a:cs typeface="+mn-cs"/>
              </a:rPr>
              <a:t>的大矩阵，近似的分解成两个小矩阵</a:t>
            </a:r>
            <a:r>
              <a:rPr lang="en-US" altLang="zh-CN" sz="1200" b="0" i="0" u="none" strike="noStrike" kern="1200" dirty="0">
                <a:solidFill>
                  <a:schemeClr val="tx1"/>
                </a:solidFill>
                <a:effectLst/>
                <a:latin typeface="+mn-lt"/>
                <a:ea typeface="+mn-ea"/>
                <a:cs typeface="+mn-cs"/>
              </a:rPr>
              <a:t>n</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矩阵和</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m</a:t>
            </a:r>
            <a:r>
              <a:rPr lang="zh-CN" altLang="en-US" sz="1200" b="0" i="0" u="none" strike="noStrike" kern="1200" dirty="0">
                <a:solidFill>
                  <a:schemeClr val="tx1"/>
                </a:solidFill>
                <a:effectLst/>
                <a:latin typeface="+mn-lt"/>
                <a:ea typeface="+mn-ea"/>
                <a:cs typeface="+mn-cs"/>
              </a:rPr>
              <a:t>矩阵的乘积。这里的</a:t>
            </a:r>
            <a:r>
              <a:rPr lang="en-US" altLang="zh-CN" sz="1200" b="0" i="0" u="none" strike="noStrike" kern="1200" dirty="0">
                <a:solidFill>
                  <a:schemeClr val="tx1"/>
                </a:solidFill>
                <a:effectLst/>
                <a:latin typeface="+mn-lt"/>
                <a:ea typeface="+mn-ea"/>
                <a:cs typeface="+mn-cs"/>
              </a:rPr>
              <a:t>n</a:t>
            </a:r>
            <a:r>
              <a:rPr lang="zh-CN" altLang="en-US" sz="1200" b="0" i="0" u="none" strike="noStrike" kern="1200" dirty="0">
                <a:solidFill>
                  <a:schemeClr val="tx1"/>
                </a:solidFill>
                <a:effectLst/>
                <a:latin typeface="+mn-lt"/>
                <a:ea typeface="+mn-ea"/>
                <a:cs typeface="+mn-cs"/>
              </a:rPr>
              <a:t>*</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矩阵是用户隐特征矩阵，</a:t>
            </a:r>
            <a:r>
              <a:rPr lang="en-US" altLang="zh-CN" sz="1200" b="0" i="0" u="none" strike="noStrike" kern="1200" dirty="0">
                <a:solidFill>
                  <a:schemeClr val="tx1"/>
                </a:solidFill>
                <a:effectLst/>
                <a:latin typeface="+mn-lt"/>
                <a:ea typeface="+mn-ea"/>
                <a:cs typeface="+mn-cs"/>
              </a:rPr>
              <a:t>n</a:t>
            </a:r>
            <a:r>
              <a:rPr lang="zh-CN" altLang="en-US" sz="1200" b="0" i="0" u="none" strike="noStrike" kern="1200" dirty="0">
                <a:solidFill>
                  <a:schemeClr val="tx1"/>
                </a:solidFill>
                <a:effectLst/>
                <a:latin typeface="+mn-lt"/>
                <a:ea typeface="+mn-ea"/>
                <a:cs typeface="+mn-cs"/>
              </a:rPr>
              <a:t>表示用户的数量，</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表示的是根据用户已访问项目以及评分体现出的隐含用户特征的</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维向量 。这里不知道大家能不能理解？比如 我们用电影评分距离，这里的项目指不同的电影，假设用户</a:t>
            </a:r>
            <a:r>
              <a:rPr lang="en-US" altLang="zh-CN" sz="1200" b="0" i="0" u="none" strike="noStrike" kern="1200" dirty="0">
                <a:solidFill>
                  <a:schemeClr val="tx1"/>
                </a:solidFill>
                <a:effectLst/>
                <a:latin typeface="+mn-lt"/>
                <a:ea typeface="+mn-ea"/>
                <a:cs typeface="+mn-cs"/>
              </a:rPr>
              <a:t>1</a:t>
            </a:r>
            <a:r>
              <a:rPr lang="zh-CN" altLang="en-US" sz="1200" b="0" i="0" u="none" strike="noStrike" kern="1200" dirty="0">
                <a:solidFill>
                  <a:schemeClr val="tx1"/>
                </a:solidFill>
                <a:effectLst/>
                <a:latin typeface="+mn-lt"/>
                <a:ea typeface="+mn-ea"/>
                <a:cs typeface="+mn-cs"/>
              </a:rPr>
              <a:t>所评高分的电影都是喜剧片，评低分的电影都是恐怖片的话，我们就可以推断：这个用户喜欢喜剧片，不喜欢恐怖片，这个</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维向量就是体现用户这样的特征。同理，项目隐特征矩阵中，</a:t>
            </a:r>
            <a:r>
              <a:rPr lang="en-US" altLang="zh-CN" sz="1200" b="0" i="0" u="none" strike="noStrike" kern="1200" dirty="0">
                <a:solidFill>
                  <a:schemeClr val="tx1"/>
                </a:solidFill>
                <a:effectLst/>
                <a:latin typeface="+mn-lt"/>
                <a:ea typeface="+mn-ea"/>
                <a:cs typeface="+mn-cs"/>
              </a:rPr>
              <a:t>m</a:t>
            </a:r>
            <a:r>
              <a:rPr lang="zh-CN" altLang="en-US" sz="1200" b="0" i="0" u="none" strike="noStrike" kern="1200" dirty="0">
                <a:solidFill>
                  <a:schemeClr val="tx1"/>
                </a:solidFill>
                <a:effectLst/>
                <a:latin typeface="+mn-lt"/>
                <a:ea typeface="+mn-ea"/>
                <a:cs typeface="+mn-cs"/>
              </a:rPr>
              <a:t>表示的是项目的数量，</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表示的是隐含项目特征的</a:t>
            </a:r>
            <a:r>
              <a:rPr lang="en-US" altLang="zh-CN" sz="1200" b="0" i="0" u="none" strike="noStrike" kern="1200" dirty="0">
                <a:solidFill>
                  <a:schemeClr val="tx1"/>
                </a:solidFill>
                <a:effectLst/>
                <a:latin typeface="+mn-lt"/>
                <a:ea typeface="+mn-ea"/>
                <a:cs typeface="+mn-cs"/>
              </a:rPr>
              <a:t>k</a:t>
            </a:r>
            <a:r>
              <a:rPr lang="zh-CN" altLang="en-US" sz="1200" b="0" i="0" u="none" strike="noStrike" kern="1200" dirty="0">
                <a:solidFill>
                  <a:schemeClr val="tx1"/>
                </a:solidFill>
                <a:effectLst/>
                <a:latin typeface="+mn-lt"/>
                <a:ea typeface="+mn-ea"/>
                <a:cs typeface="+mn-cs"/>
              </a:rPr>
              <a:t>维向量 。</a:t>
            </a: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这个矩阵分解模型背后的核心思想，简单说就是，找到两个矩阵，它们相乘之后得到的那个矩阵的值，和原来矩阵中有值的位置中的值尽可能地接近，这样以来，分解出来的两个矩阵相乘就尽可能地还原了原来的待分解矩阵，因为有值的地方，值都尽可能接近，那么没有值的地方，通过这样的方式算出的值，误差也会相对更小。但是 矩阵分解模型往往只适用于电影音乐等推荐，而不适用于</a:t>
            </a:r>
            <a:r>
              <a:rPr lang="en-US" altLang="zh-CN" sz="1200" b="0" i="0" u="none" strike="noStrike" kern="1200" dirty="0">
                <a:solidFill>
                  <a:schemeClr val="tx1"/>
                </a:solidFill>
                <a:effectLst/>
                <a:latin typeface="+mn-lt"/>
                <a:ea typeface="+mn-ea"/>
                <a:cs typeface="+mn-cs"/>
              </a:rPr>
              <a:t>POI</a:t>
            </a:r>
            <a:r>
              <a:rPr lang="zh-CN" altLang="en-US" sz="1200" b="0" i="0" u="none" strike="noStrike" kern="1200" dirty="0">
                <a:solidFill>
                  <a:schemeClr val="tx1"/>
                </a:solidFill>
                <a:effectLst/>
                <a:latin typeface="+mn-lt"/>
                <a:ea typeface="+mn-ea"/>
                <a:cs typeface="+mn-cs"/>
              </a:rPr>
              <a:t>推荐。</a:t>
            </a: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u="none" strike="noStrike"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i="0" u="none" strike="noStrike"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14</a:t>
            </a:fld>
            <a:endParaRPr lang="zh-CN" altLang="en-US"/>
          </a:p>
        </p:txBody>
      </p:sp>
    </p:spTree>
    <p:extLst>
      <p:ext uri="{BB962C8B-B14F-4D97-AF65-F5344CB8AC3E}">
        <p14:creationId xmlns:p14="http://schemas.microsoft.com/office/powerpoint/2010/main" val="3370252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因为</a:t>
            </a:r>
            <a:r>
              <a:rPr lang="en-US" altLang="zh-CN" dirty="0"/>
              <a:t>POI</a:t>
            </a:r>
            <a:r>
              <a:rPr lang="zh-CN" altLang="en-US" dirty="0"/>
              <a:t>推荐与传统推荐最大的区别就是</a:t>
            </a:r>
            <a:r>
              <a:rPr lang="en-US" altLang="zh-CN" dirty="0"/>
              <a:t>POI</a:t>
            </a:r>
            <a:r>
              <a:rPr lang="zh-CN" altLang="en-US" dirty="0"/>
              <a:t>推荐需要考虑地理影响。</a:t>
            </a:r>
            <a:endParaRPr lang="en-US" altLang="zh-CN" dirty="0"/>
          </a:p>
          <a:p>
            <a:r>
              <a:rPr lang="zh-CN" altLang="en-US" dirty="0"/>
              <a:t>如果我们将传统的矩阵分解模型，应用到</a:t>
            </a:r>
            <a:r>
              <a:rPr lang="en-US" altLang="zh-CN" dirty="0"/>
              <a:t>POI</a:t>
            </a:r>
            <a:r>
              <a:rPr lang="zh-CN" altLang="en-US" dirty="0"/>
              <a:t>推荐中，如图所示。比如这里是</a:t>
            </a:r>
            <a:r>
              <a:rPr lang="en-US" altLang="zh-CN" dirty="0"/>
              <a:t>n</a:t>
            </a:r>
            <a:r>
              <a:rPr lang="zh-CN" altLang="en-US" dirty="0"/>
              <a:t>个用户，</a:t>
            </a:r>
            <a:r>
              <a:rPr lang="en-US" altLang="zh-CN" dirty="0"/>
              <a:t>m</a:t>
            </a:r>
            <a:r>
              <a:rPr lang="zh-CN" altLang="en-US" dirty="0"/>
              <a:t>个兴趣点，矩阵里是每个用户对访问过的兴趣点的打分，那我们分解出来的两个小矩阵，只能体现出用户对于兴趣点的偏好和兴趣点本身的语义，但是不能体现出地理因素对用户的影响。因此我们需要地理影响结合进矩阵分解模型。在这里，我们引入用户的活动区域变量和</a:t>
            </a:r>
            <a:r>
              <a:rPr lang="en-US" altLang="zh-CN" dirty="0"/>
              <a:t>poi</a:t>
            </a:r>
            <a:r>
              <a:rPr lang="zh-CN" altLang="en-US" dirty="0"/>
              <a:t>影响区域变量的概念。</a:t>
            </a:r>
            <a:endParaRPr lang="en-US" altLang="zh-CN" dirty="0"/>
          </a:p>
          <a:p>
            <a:r>
              <a:rPr lang="zh-CN" altLang="en-US" dirty="0"/>
              <a:t>首先划分为</a:t>
            </a:r>
            <a:r>
              <a:rPr lang="en-US" altLang="zh-CN" dirty="0"/>
              <a:t>L</a:t>
            </a:r>
            <a:r>
              <a:rPr lang="zh-CN" altLang="en-US" dirty="0"/>
              <a:t>个区域后，这里的</a:t>
            </a:r>
            <a:r>
              <a:rPr lang="en-US" altLang="zh-CN" dirty="0"/>
              <a:t>L</a:t>
            </a:r>
            <a:r>
              <a:rPr lang="zh-CN" altLang="en-US" dirty="0"/>
              <a:t>指的是区域数量</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15</a:t>
            </a:fld>
            <a:endParaRPr lang="zh-CN" altLang="en-US"/>
          </a:p>
        </p:txBody>
      </p:sp>
    </p:spTree>
    <p:extLst>
      <p:ext uri="{BB962C8B-B14F-4D97-AF65-F5344CB8AC3E}">
        <p14:creationId xmlns:p14="http://schemas.microsoft.com/office/powerpoint/2010/main" val="23097734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16</a:t>
            </a:fld>
            <a:endParaRPr lang="zh-CN" altLang="en-US"/>
          </a:p>
        </p:txBody>
      </p:sp>
    </p:spTree>
    <p:extLst>
      <p:ext uri="{BB962C8B-B14F-4D97-AF65-F5344CB8AC3E}">
        <p14:creationId xmlns:p14="http://schemas.microsoft.com/office/powerpoint/2010/main" val="38695968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2</a:t>
            </a:r>
            <a:r>
              <a:rPr lang="zh-CN" altLang="zh-CN" sz="1200" kern="1200" dirty="0">
                <a:solidFill>
                  <a:schemeClr val="tx1"/>
                </a:solidFill>
                <a:effectLst/>
                <a:latin typeface="+mn-lt"/>
                <a:ea typeface="+mn-ea"/>
                <a:cs typeface="+mn-cs"/>
              </a:rPr>
              <a:t>利用类似文档主题模型的方法</a:t>
            </a:r>
            <a:r>
              <a:rPr lang="zh-CN" altLang="en-US" sz="1200" kern="1200" dirty="0">
                <a:solidFill>
                  <a:schemeClr val="tx1"/>
                </a:solidFill>
                <a:effectLst/>
                <a:latin typeface="+mn-lt"/>
                <a:ea typeface="+mn-ea"/>
                <a:cs typeface="+mn-cs"/>
              </a:rPr>
              <a:t>，</a:t>
            </a:r>
            <a:r>
              <a:rPr lang="zh-CN" altLang="zh-CN" dirty="0">
                <a:latin typeface="黑体" panose="02010609060101010101" pitchFamily="49" charset="-122"/>
                <a:ea typeface="黑体" panose="02010609060101010101" pitchFamily="49" charset="-122"/>
              </a:rPr>
              <a:t>将区域当作一个文档</a:t>
            </a:r>
            <a:r>
              <a:rPr lang="en-US" altLang="zh-CN" dirty="0">
                <a:latin typeface="黑体" panose="02010609060101010101" pitchFamily="49" charset="-122"/>
                <a:ea typeface="黑体" panose="02010609060101010101" pitchFamily="49" charset="-122"/>
              </a:rPr>
              <a:t>, </a:t>
            </a:r>
            <a:r>
              <a:rPr lang="zh-CN" altLang="zh-CN" dirty="0">
                <a:latin typeface="黑体" panose="02010609060101010101" pitchFamily="49" charset="-122"/>
                <a:ea typeface="黑体" panose="02010609060101010101" pitchFamily="49" charset="-122"/>
              </a:rPr>
              <a:t>区域功能作为主题</a:t>
            </a:r>
            <a:r>
              <a:rPr lang="en-US" altLang="zh-CN" dirty="0">
                <a:latin typeface="黑体" panose="02010609060101010101" pitchFamily="49" charset="-122"/>
                <a:ea typeface="黑体" panose="02010609060101010101" pitchFamily="49" charset="-122"/>
              </a:rPr>
              <a:t>, </a:t>
            </a:r>
            <a:r>
              <a:rPr lang="zh-CN" altLang="en-US" dirty="0">
                <a:latin typeface="黑体" panose="02010609060101010101" pitchFamily="49" charset="-122"/>
                <a:ea typeface="黑体" panose="02010609060101010101" pitchFamily="49" charset="-122"/>
              </a:rPr>
              <a:t>利用</a:t>
            </a:r>
            <a:r>
              <a:rPr lang="en-US" altLang="zh-CN" dirty="0">
                <a:latin typeface="黑体" panose="02010609060101010101" pitchFamily="49" charset="-122"/>
                <a:ea typeface="黑体" panose="02010609060101010101" pitchFamily="49" charset="-122"/>
              </a:rPr>
              <a:t>POI</a:t>
            </a:r>
            <a:r>
              <a:rPr lang="zh-CN" altLang="en-US" dirty="0">
                <a:latin typeface="黑体" panose="02010609060101010101" pitchFamily="49" charset="-122"/>
                <a:ea typeface="黑体" panose="02010609060101010101" pitchFamily="49" charset="-122"/>
              </a:rPr>
              <a:t>信息和</a:t>
            </a:r>
            <a:r>
              <a:rPr lang="zh-CN" altLang="zh-CN" dirty="0">
                <a:latin typeface="黑体" panose="02010609060101010101" pitchFamily="49" charset="-122"/>
                <a:ea typeface="黑体" panose="02010609060101010101" pitchFamily="49" charset="-122"/>
              </a:rPr>
              <a:t>用户的</a:t>
            </a:r>
            <a:r>
              <a:rPr lang="zh-CN" altLang="en-US" dirty="0">
                <a:latin typeface="黑体" panose="02010609060101010101" pitchFamily="49" charset="-122"/>
                <a:ea typeface="黑体" panose="02010609060101010101" pitchFamily="49" charset="-122"/>
              </a:rPr>
              <a:t>活动信息进行建模，</a:t>
            </a:r>
            <a:r>
              <a:rPr lang="zh-CN" altLang="zh-CN" dirty="0">
                <a:latin typeface="黑体" panose="02010609060101010101" pitchFamily="49" charset="-122"/>
                <a:ea typeface="黑体" panose="02010609060101010101" pitchFamily="49" charset="-122"/>
              </a:rPr>
              <a:t>以得到不同区域的不同功能。</a:t>
            </a:r>
            <a:endParaRPr lang="en-US" altLang="zh-CN"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latin typeface="黑体" panose="02010609060101010101" pitchFamily="49" charset="-122"/>
                <a:ea typeface="黑体" panose="02010609060101010101" pitchFamily="49" charset="-122"/>
              </a:rPr>
              <a:t>3</a:t>
            </a:r>
            <a:r>
              <a:rPr lang="zh-CN" altLang="en-US" dirty="0">
                <a:latin typeface="黑体" panose="02010609060101010101" pitchFamily="49" charset="-122"/>
                <a:ea typeface="黑体" panose="02010609060101010101" pitchFamily="49" charset="-122"/>
              </a:rPr>
              <a:t>前两篇文献是较早提出划分区域，得到主题或功能的文章，这两篇文献并未用于</a:t>
            </a:r>
            <a:r>
              <a:rPr lang="en-US" altLang="zh-CN" dirty="0">
                <a:latin typeface="黑体" panose="02010609060101010101" pitchFamily="49" charset="-122"/>
                <a:ea typeface="黑体" panose="02010609060101010101" pitchFamily="49" charset="-122"/>
              </a:rPr>
              <a:t>POI</a:t>
            </a:r>
            <a:r>
              <a:rPr lang="zh-CN" altLang="en-US" dirty="0">
                <a:latin typeface="黑体" panose="02010609060101010101" pitchFamily="49" charset="-122"/>
                <a:ea typeface="黑体" panose="02010609060101010101" pitchFamily="49" charset="-122"/>
              </a:rPr>
              <a:t>推荐，但是后面的很多</a:t>
            </a:r>
            <a:r>
              <a:rPr lang="en-US" altLang="zh-CN" dirty="0">
                <a:latin typeface="黑体" panose="02010609060101010101" pitchFamily="49" charset="-122"/>
                <a:ea typeface="黑体" panose="02010609060101010101" pitchFamily="49" charset="-122"/>
              </a:rPr>
              <a:t>POI</a:t>
            </a:r>
            <a:r>
              <a:rPr lang="zh-CN" altLang="en-US" dirty="0">
                <a:latin typeface="黑体" panose="02010609060101010101" pitchFamily="49" charset="-122"/>
                <a:ea typeface="黑体" panose="02010609060101010101" pitchFamily="49" charset="-122"/>
              </a:rPr>
              <a:t>推荐文章都引用了这两篇文章，或者说是在这两篇的方法上进行的改进。</a:t>
            </a:r>
            <a:endParaRPr lang="en-US" altLang="zh-CN"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dirty="0">
                <a:latin typeface="黑体" panose="02010609060101010101" pitchFamily="49" charset="-122"/>
                <a:ea typeface="黑体" panose="02010609060101010101" pitchFamily="49" charset="-122"/>
              </a:rPr>
              <a:t>用户移动</a:t>
            </a:r>
            <a:r>
              <a:rPr lang="zh-CN" altLang="en-US" dirty="0">
                <a:latin typeface="黑体" panose="02010609060101010101" pitchFamily="49" charset="-122"/>
                <a:ea typeface="黑体" panose="02010609060101010101" pitchFamily="49" charset="-122"/>
              </a:rPr>
              <a:t>模式 比如早上</a:t>
            </a:r>
            <a:r>
              <a:rPr lang="en-US" altLang="zh-CN" dirty="0">
                <a:latin typeface="黑体" panose="02010609060101010101" pitchFamily="49" charset="-122"/>
                <a:ea typeface="黑体" panose="02010609060101010101" pitchFamily="49" charset="-122"/>
              </a:rPr>
              <a:t>8</a:t>
            </a:r>
            <a:r>
              <a:rPr lang="zh-CN" altLang="en-US" dirty="0">
                <a:latin typeface="黑体" panose="02010609060101010101" pitchFamily="49" charset="-122"/>
                <a:ea typeface="黑体" panose="02010609060101010101" pitchFamily="49" charset="-122"/>
              </a:rPr>
              <a:t>点出门，下午</a:t>
            </a:r>
            <a:r>
              <a:rPr lang="en-US" altLang="zh-CN" dirty="0">
                <a:latin typeface="黑体" panose="02010609060101010101" pitchFamily="49" charset="-122"/>
                <a:ea typeface="黑体" panose="02010609060101010101" pitchFamily="49" charset="-122"/>
              </a:rPr>
              <a:t>6</a:t>
            </a:r>
            <a:r>
              <a:rPr lang="zh-CN" altLang="en-US" dirty="0">
                <a:latin typeface="黑体" panose="02010609060101010101" pitchFamily="49" charset="-122"/>
                <a:ea typeface="黑体" panose="02010609060101010101" pitchFamily="49" charset="-122"/>
              </a:rPr>
              <a:t>点回来这种行为模式，可能是住宅区。</a:t>
            </a:r>
            <a:endParaRPr lang="en-US" altLang="zh-CN"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17</a:t>
            </a:fld>
            <a:endParaRPr lang="zh-CN" altLang="en-US"/>
          </a:p>
        </p:txBody>
      </p:sp>
    </p:spTree>
    <p:extLst>
      <p:ext uri="{BB962C8B-B14F-4D97-AF65-F5344CB8AC3E}">
        <p14:creationId xmlns:p14="http://schemas.microsoft.com/office/powerpoint/2010/main" val="316296663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a:solidFill>
                  <a:schemeClr val="tx1"/>
                </a:solidFill>
                <a:effectLst/>
                <a:latin typeface="+mn-lt"/>
                <a:ea typeface="+mn-ea"/>
                <a:cs typeface="+mn-cs"/>
              </a:rPr>
              <a:t>4</a:t>
            </a:r>
            <a:r>
              <a:rPr lang="zh-CN" altLang="en-US" sz="1200" kern="1200" dirty="0">
                <a:solidFill>
                  <a:schemeClr val="tx1"/>
                </a:solidFill>
                <a:effectLst/>
                <a:latin typeface="+mn-lt"/>
                <a:ea typeface="+mn-ea"/>
                <a:cs typeface="+mn-cs"/>
              </a:rPr>
              <a:t>、用户在不同时间有不同的主题偏好和区域偏好。</a:t>
            </a:r>
            <a:endParaRPr lang="en-US" altLang="zh-CN" dirty="0"/>
          </a:p>
          <a:p>
            <a:r>
              <a:rPr lang="en-US" altLang="zh-CN" dirty="0"/>
              <a:t>5 </a:t>
            </a:r>
            <a:r>
              <a:rPr lang="zh-CN" altLang="en-US" dirty="0"/>
              <a:t>旅游时，他们的决策受语义和口碑的影响显著。本地推荐中，受时间和地理影响显著</a:t>
            </a:r>
            <a:endParaRPr lang="en-US" altLang="zh-CN" dirty="0"/>
          </a:p>
          <a:p>
            <a:r>
              <a:rPr lang="zh-CN" altLang="en-US" dirty="0"/>
              <a:t>对于</a:t>
            </a:r>
            <a:r>
              <a:rPr lang="en-US" altLang="zh-CN" dirty="0"/>
              <a:t>7</a:t>
            </a:r>
            <a:r>
              <a:rPr lang="zh-CN" altLang="en-US" dirty="0"/>
              <a:t>，在实际环境中，有很多因素会影响订单的定价，</a:t>
            </a:r>
            <a:r>
              <a:rPr lang="zh-CN" altLang="en-US" dirty="0">
                <a:latin typeface="黑体" panose="02010609060101010101" pitchFamily="49" charset="-122"/>
                <a:ea typeface="黑体" panose="02010609060101010101" pitchFamily="49" charset="-122"/>
              </a:rPr>
              <a:t>行驶成本，估价和客户的需求会随着时间的变化而变化。</a:t>
            </a:r>
            <a:endParaRPr lang="en-US" altLang="zh-CN"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6</a:t>
            </a:r>
            <a:r>
              <a:rPr lang="zh-CN" altLang="en-US"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内部兴趣指用户内部品味的驱动，外部兴趣则受环境影响。</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18</a:t>
            </a:fld>
            <a:endParaRPr lang="zh-CN" altLang="en-US"/>
          </a:p>
        </p:txBody>
      </p:sp>
    </p:spTree>
    <p:extLst>
      <p:ext uri="{BB962C8B-B14F-4D97-AF65-F5344CB8AC3E}">
        <p14:creationId xmlns:p14="http://schemas.microsoft.com/office/powerpoint/2010/main" val="24671585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7</a:t>
            </a:r>
            <a:r>
              <a:rPr lang="zh-CN" altLang="en-US" sz="1200" kern="1200" dirty="0">
                <a:solidFill>
                  <a:schemeClr val="tx1"/>
                </a:solidFill>
                <a:effectLst/>
                <a:latin typeface="+mn-lt"/>
                <a:ea typeface="+mn-ea"/>
                <a:cs typeface="+mn-cs"/>
              </a:rPr>
              <a:t>、其实在划分方法和模型上都没有什么大的改进，只是综合考虑了多种因素</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8</a:t>
            </a:r>
            <a:r>
              <a:rPr lang="zh-CN" altLang="en-US" sz="1200" kern="1200" dirty="0">
                <a:solidFill>
                  <a:schemeClr val="tx1"/>
                </a:solidFill>
                <a:effectLst/>
                <a:latin typeface="+mn-lt"/>
                <a:ea typeface="+mn-ea"/>
                <a:cs typeface="+mn-cs"/>
              </a:rPr>
              <a:t>、</a:t>
            </a:r>
            <a:r>
              <a:rPr lang="zh-CN" altLang="zh-CN" sz="1200" kern="1200" dirty="0">
                <a:solidFill>
                  <a:schemeClr val="tx1"/>
                </a:solidFill>
                <a:effectLst/>
                <a:latin typeface="+mn-lt"/>
                <a:ea typeface="+mn-ea"/>
                <a:cs typeface="+mn-cs"/>
              </a:rPr>
              <a:t>提出一种基于密度的聚类方法</a:t>
            </a:r>
            <a:r>
              <a:rPr lang="zh-CN" altLang="en-US" sz="1200" kern="1200" dirty="0">
                <a:solidFill>
                  <a:schemeClr val="tx1"/>
                </a:solidFill>
                <a:effectLst/>
                <a:latin typeface="+mn-lt"/>
                <a:ea typeface="+mn-ea"/>
                <a:cs typeface="+mn-cs"/>
              </a:rPr>
              <a:t>，这个就是之前提到的 区域＋聚类的划分方法</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19</a:t>
            </a:fld>
            <a:endParaRPr lang="zh-CN" altLang="en-US"/>
          </a:p>
        </p:txBody>
      </p:sp>
    </p:spTree>
    <p:extLst>
      <p:ext uri="{BB962C8B-B14F-4D97-AF65-F5344CB8AC3E}">
        <p14:creationId xmlns:p14="http://schemas.microsoft.com/office/powerpoint/2010/main" val="16016061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接下来，我将从以下几个方面进行介绍。首先是</a:t>
            </a:r>
            <a:r>
              <a:rPr lang="zh-CN" altLang="en-US" sz="1200" kern="1200" dirty="0">
                <a:solidFill>
                  <a:schemeClr val="tx1"/>
                </a:solidFill>
                <a:effectLst/>
                <a:latin typeface="+mn-lt"/>
                <a:ea typeface="+mn-ea"/>
                <a:cs typeface="+mn-cs"/>
              </a:rPr>
              <a:t>区域敏感的</a:t>
            </a:r>
            <a:r>
              <a:rPr lang="en-US" altLang="zh-CN" sz="1200" kern="1200" dirty="0">
                <a:solidFill>
                  <a:schemeClr val="tx1"/>
                </a:solidFill>
                <a:effectLst/>
                <a:latin typeface="+mn-lt"/>
                <a:ea typeface="+mn-ea"/>
                <a:cs typeface="+mn-cs"/>
              </a:rPr>
              <a:t>POI</a:t>
            </a:r>
            <a:r>
              <a:rPr lang="zh-CN" altLang="en-US" sz="1200" kern="1200" dirty="0">
                <a:solidFill>
                  <a:schemeClr val="tx1"/>
                </a:solidFill>
                <a:effectLst/>
                <a:latin typeface="+mn-lt"/>
                <a:ea typeface="+mn-ea"/>
                <a:cs typeface="+mn-cs"/>
              </a:rPr>
              <a:t>推荐</a:t>
            </a:r>
            <a:r>
              <a:rPr lang="zh-CN" altLang="zh-CN" sz="1200" kern="1200" dirty="0">
                <a:solidFill>
                  <a:schemeClr val="tx1"/>
                </a:solidFill>
                <a:effectLst/>
                <a:latin typeface="+mn-lt"/>
                <a:ea typeface="+mn-ea"/>
                <a:cs typeface="+mn-cs"/>
              </a:rPr>
              <a:t>的研究背景，其中会讲到</a:t>
            </a:r>
            <a:r>
              <a:rPr lang="zh-CN" altLang="en-US" sz="1200" kern="1200" dirty="0">
                <a:solidFill>
                  <a:schemeClr val="tx1"/>
                </a:solidFill>
                <a:effectLst/>
                <a:latin typeface="+mn-lt"/>
                <a:ea typeface="+mn-ea"/>
                <a:cs typeface="+mn-cs"/>
              </a:rPr>
              <a:t>什么是</a:t>
            </a:r>
            <a:r>
              <a:rPr lang="en-US" altLang="zh-CN" sz="1200" kern="1200" dirty="0">
                <a:solidFill>
                  <a:schemeClr val="tx1"/>
                </a:solidFill>
                <a:effectLst/>
                <a:latin typeface="+mn-lt"/>
                <a:ea typeface="+mn-ea"/>
                <a:cs typeface="+mn-cs"/>
              </a:rPr>
              <a:t>POI</a:t>
            </a:r>
            <a:r>
              <a:rPr lang="zh-CN" altLang="en-US" sz="1200" kern="1200" dirty="0">
                <a:solidFill>
                  <a:schemeClr val="tx1"/>
                </a:solidFill>
                <a:effectLst/>
                <a:latin typeface="+mn-lt"/>
                <a:ea typeface="+mn-ea"/>
                <a:cs typeface="+mn-cs"/>
              </a:rPr>
              <a:t>推荐，什么是区域敏感以及</a:t>
            </a:r>
            <a:r>
              <a:rPr lang="zh-CN" altLang="zh-CN" sz="1200" kern="1200" dirty="0">
                <a:solidFill>
                  <a:schemeClr val="tx1"/>
                </a:solidFill>
                <a:effectLst/>
                <a:latin typeface="+mn-lt"/>
                <a:ea typeface="+mn-ea"/>
                <a:cs typeface="+mn-cs"/>
              </a:rPr>
              <a:t>为什么值得去研究等等。然后是根据我看的文献，对现有的研究点进行一个介绍</a:t>
            </a:r>
            <a:r>
              <a:rPr lang="zh-CN" altLang="en-US" sz="1200" kern="1200" dirty="0">
                <a:solidFill>
                  <a:schemeClr val="tx1"/>
                </a:solidFill>
                <a:effectLst/>
                <a:latin typeface="+mn-lt"/>
                <a:ea typeface="+mn-ea"/>
                <a:cs typeface="+mn-cs"/>
              </a:rPr>
              <a:t>和梳理</a:t>
            </a:r>
            <a:r>
              <a:rPr lang="zh-CN" altLang="zh-CN" sz="1200" kern="1200" dirty="0">
                <a:solidFill>
                  <a:schemeClr val="tx1"/>
                </a:solidFill>
                <a:effectLst/>
                <a:latin typeface="+mn-lt"/>
                <a:ea typeface="+mn-ea"/>
                <a:cs typeface="+mn-cs"/>
              </a:rPr>
              <a:t>。然后就是列举一些参考的文献，并对</a:t>
            </a:r>
            <a:r>
              <a:rPr lang="zh-CN" altLang="en-US" sz="1200" kern="1200" dirty="0">
                <a:solidFill>
                  <a:schemeClr val="tx1"/>
                </a:solidFill>
                <a:effectLst/>
                <a:latin typeface="+mn-lt"/>
                <a:ea typeface="+mn-ea"/>
                <a:cs typeface="+mn-cs"/>
              </a:rPr>
              <a:t>每个</a:t>
            </a:r>
            <a:r>
              <a:rPr lang="zh-CN" altLang="zh-CN" sz="1200" kern="1200" dirty="0">
                <a:solidFill>
                  <a:schemeClr val="tx1"/>
                </a:solidFill>
                <a:effectLst/>
                <a:latin typeface="+mn-lt"/>
                <a:ea typeface="+mn-ea"/>
                <a:cs typeface="+mn-cs"/>
              </a:rPr>
              <a:t>文献做一个简</a:t>
            </a:r>
            <a:r>
              <a:rPr lang="zh-CN" altLang="en-US" sz="1200" kern="1200" dirty="0">
                <a:solidFill>
                  <a:schemeClr val="tx1"/>
                </a:solidFill>
                <a:effectLst/>
                <a:latin typeface="+mn-lt"/>
                <a:ea typeface="+mn-ea"/>
                <a:cs typeface="+mn-cs"/>
              </a:rPr>
              <a:t>单的</a:t>
            </a:r>
            <a:r>
              <a:rPr lang="zh-CN" altLang="zh-CN" sz="1200" kern="1200" dirty="0">
                <a:solidFill>
                  <a:schemeClr val="tx1"/>
                </a:solidFill>
                <a:effectLst/>
                <a:latin typeface="+mn-lt"/>
                <a:ea typeface="+mn-ea"/>
                <a:cs typeface="+mn-cs"/>
              </a:rPr>
              <a:t>说明。最后会再做一个总结</a:t>
            </a:r>
            <a:r>
              <a:rPr lang="zh-CN" altLang="en-US" sz="1200" kern="1200" dirty="0">
                <a:solidFill>
                  <a:schemeClr val="tx1"/>
                </a:solidFill>
                <a:effectLst/>
                <a:latin typeface="+mn-lt"/>
                <a:ea typeface="+mn-ea"/>
                <a:cs typeface="+mn-cs"/>
              </a:rPr>
              <a:t>，一方面总结我调研后发现的区域敏感的</a:t>
            </a:r>
            <a:r>
              <a:rPr lang="en-US" altLang="zh-CN" sz="1200" kern="1200" dirty="0">
                <a:solidFill>
                  <a:schemeClr val="tx1"/>
                </a:solidFill>
                <a:effectLst/>
                <a:latin typeface="+mn-lt"/>
                <a:ea typeface="+mn-ea"/>
                <a:cs typeface="+mn-cs"/>
              </a:rPr>
              <a:t>POI</a:t>
            </a:r>
            <a:r>
              <a:rPr lang="zh-CN" altLang="en-US" sz="1200" kern="1200" dirty="0">
                <a:solidFill>
                  <a:schemeClr val="tx1"/>
                </a:solidFill>
                <a:effectLst/>
                <a:latin typeface="+mn-lt"/>
                <a:ea typeface="+mn-ea"/>
                <a:cs typeface="+mn-cs"/>
              </a:rPr>
              <a:t>推荐的一些规律，另一方面是现有研究的不足</a:t>
            </a:r>
            <a:r>
              <a:rPr lang="zh-CN" altLang="zh-CN" sz="120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今天将不会介绍具体的算法，公式涉及的也很少，主要是为大家介绍。。。</a:t>
            </a:r>
            <a:endParaRPr lang="zh-CN"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a:t>
            </a:fld>
            <a:endParaRPr lang="zh-CN" altLang="en-US"/>
          </a:p>
        </p:txBody>
      </p:sp>
    </p:spTree>
    <p:extLst>
      <p:ext uri="{BB962C8B-B14F-4D97-AF65-F5344CB8AC3E}">
        <p14:creationId xmlns:p14="http://schemas.microsoft.com/office/powerpoint/2010/main" val="37816041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10</a:t>
            </a:r>
            <a:r>
              <a:rPr lang="zh-CN" altLang="en-US" dirty="0"/>
              <a:t>、</a:t>
            </a:r>
            <a:r>
              <a:rPr lang="en-US" altLang="zh-CN" dirty="0"/>
              <a:t>LDA </a:t>
            </a:r>
            <a:r>
              <a:rPr lang="zh-CN" altLang="en-US" dirty="0"/>
              <a:t>结合神经网络</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11</a:t>
            </a:r>
            <a:r>
              <a:rPr lang="zh-CN" altLang="en-US" dirty="0"/>
              <a:t>、</a:t>
            </a:r>
            <a:r>
              <a:rPr lang="zh-CN" altLang="zh-CN" sz="1200" kern="1200" dirty="0">
                <a:solidFill>
                  <a:schemeClr val="tx1"/>
                </a:solidFill>
                <a:effectLst/>
                <a:latin typeface="+mn-lt"/>
                <a:ea typeface="+mn-ea"/>
                <a:cs typeface="+mn-cs"/>
              </a:rPr>
              <a:t>构造了融合地理影响的生成对抗网络</a:t>
            </a:r>
            <a:r>
              <a:rPr lang="zh-CN" altLang="en-US" sz="1200" kern="1200" dirty="0">
                <a:solidFill>
                  <a:schemeClr val="tx1"/>
                </a:solidFill>
                <a:effectLst/>
                <a:latin typeface="+mn-lt"/>
                <a:ea typeface="+mn-ea"/>
                <a:cs typeface="+mn-cs"/>
              </a:rPr>
              <a:t>，生成更高质量的负样本。</a:t>
            </a:r>
            <a:endParaRPr lang="en-US" altLang="zh-CN" sz="120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20</a:t>
            </a:fld>
            <a:endParaRPr lang="zh-CN" altLang="en-US"/>
          </a:p>
        </p:txBody>
      </p:sp>
    </p:spTree>
    <p:extLst>
      <p:ext uri="{BB962C8B-B14F-4D97-AF65-F5344CB8AC3E}">
        <p14:creationId xmlns:p14="http://schemas.microsoft.com/office/powerpoint/2010/main" val="328942059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r>
              <a:rPr lang="zh-CN" altLang="en-US" dirty="0"/>
              <a:t>最后，进行一下总结。首先是，阅读了相关文献，进行了区域敏感的</a:t>
            </a:r>
            <a:r>
              <a:rPr lang="en-US" altLang="zh-CN" dirty="0"/>
              <a:t>POI</a:t>
            </a:r>
            <a:r>
              <a:rPr lang="zh-CN" altLang="en-US" dirty="0"/>
              <a:t>推荐调研后总结出的规律。</a:t>
            </a:r>
            <a:endParaRPr lang="en-US" altLang="zh-CN" dirty="0"/>
          </a:p>
          <a:p>
            <a:r>
              <a:rPr lang="zh-CN" altLang="en-US" dirty="0"/>
              <a:t>其次是我认为可能的研究方向。</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21</a:t>
            </a:fld>
            <a:endParaRPr lang="zh-CN" altLang="en-US"/>
          </a:p>
        </p:txBody>
      </p:sp>
    </p:spTree>
    <p:extLst>
      <p:ext uri="{BB962C8B-B14F-4D97-AF65-F5344CB8AC3E}">
        <p14:creationId xmlns:p14="http://schemas.microsoft.com/office/powerpoint/2010/main" val="252646595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黑体" panose="02010609060101010101" pitchFamily="49" charset="-122"/>
                <a:ea typeface="黑体" panose="02010609060101010101" pitchFamily="49" charset="-122"/>
              </a:rPr>
              <a:t>1</a:t>
            </a:r>
            <a:r>
              <a:rPr lang="zh-CN" altLang="en-US" sz="1200" dirty="0">
                <a:latin typeface="黑体" panose="02010609060101010101" pitchFamily="49" charset="-122"/>
                <a:ea typeface="黑体" panose="02010609060101010101" pitchFamily="49" charset="-122"/>
              </a:rPr>
              <a:t>、粒度问题，区域划分数量多，粒度更细，但是相应的运算也会更复杂，耗时更长，需要平衡。</a:t>
            </a:r>
            <a:endParaRPr lang="en-US" altLang="zh-CN" sz="1200"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dirty="0">
                <a:latin typeface="黑体" panose="02010609060101010101" pitchFamily="49" charset="-122"/>
                <a:ea typeface="黑体" panose="02010609060101010101" pitchFamily="49" charset="-122"/>
              </a:rPr>
              <a:t>2</a:t>
            </a:r>
            <a:r>
              <a:rPr lang="zh-CN" altLang="en-US" sz="1200" dirty="0">
                <a:latin typeface="黑体" panose="02010609060101010101" pitchFamily="49" charset="-122"/>
                <a:ea typeface="黑体" panose="02010609060101010101" pitchFamily="49" charset="-122"/>
              </a:rPr>
              <a:t>、响应偏度：兴趣点访问频率</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3</a:t>
            </a:r>
            <a:r>
              <a:rPr lang="zh-CN" altLang="en-US" dirty="0"/>
              <a:t>、并且，只利用语义划分区域比只利用坐标划分区域可以更准确推荐。</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4</a:t>
            </a:r>
            <a:r>
              <a:rPr lang="zh-CN" altLang="en-US" dirty="0"/>
              <a:t>、</a:t>
            </a:r>
            <a:r>
              <a:rPr lang="en-US" altLang="zh-CN" dirty="0"/>
              <a:t>yelp</a:t>
            </a:r>
            <a:r>
              <a:rPr lang="zh-CN" altLang="en-US" dirty="0"/>
              <a:t>类似大众点评 </a:t>
            </a:r>
            <a:r>
              <a:rPr lang="en-US" altLang="zh-CN" dirty="0"/>
              <a:t>twitter</a:t>
            </a:r>
            <a:r>
              <a:rPr lang="zh-CN" altLang="en-US" dirty="0"/>
              <a:t>类似微博</a:t>
            </a:r>
          </a:p>
          <a:p>
            <a:r>
              <a:rPr lang="zh-CN" altLang="en-US" dirty="0"/>
              <a:t>现有研究都是基于静态区域划分的，但是静态区域划分也存在一些不足，比如在以下的应用场景中。</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22</a:t>
            </a:fld>
            <a:endParaRPr lang="zh-CN" altLang="en-US"/>
          </a:p>
        </p:txBody>
      </p:sp>
    </p:spTree>
    <p:extLst>
      <p:ext uri="{BB962C8B-B14F-4D97-AF65-F5344CB8AC3E}">
        <p14:creationId xmlns:p14="http://schemas.microsoft.com/office/powerpoint/2010/main" val="35846353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latin typeface="黑体" panose="02010609060101010101" pitchFamily="49" charset="-122"/>
                <a:ea typeface="黑体" panose="02010609060101010101" pitchFamily="49" charset="-122"/>
              </a:rPr>
              <a:t>针对于该场景，可以提出以动态区域为核心的实时兴趣点推荐应用。</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23</a:t>
            </a:fld>
            <a:endParaRPr lang="zh-CN" altLang="en-US"/>
          </a:p>
        </p:txBody>
      </p:sp>
    </p:spTree>
    <p:extLst>
      <p:ext uri="{BB962C8B-B14F-4D97-AF65-F5344CB8AC3E}">
        <p14:creationId xmlns:p14="http://schemas.microsoft.com/office/powerpoint/2010/main" val="424615912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24</a:t>
            </a:fld>
            <a:endParaRPr lang="zh-CN" altLang="en-US"/>
          </a:p>
        </p:txBody>
      </p:sp>
    </p:spTree>
    <p:extLst>
      <p:ext uri="{BB962C8B-B14F-4D97-AF65-F5344CB8AC3E}">
        <p14:creationId xmlns:p14="http://schemas.microsoft.com/office/powerpoint/2010/main" val="1245932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首先来看研究背景，</a:t>
            </a:r>
            <a:r>
              <a:rPr lang="zh-CN" altLang="en-US" sz="1200" kern="1200" dirty="0">
                <a:solidFill>
                  <a:schemeClr val="tx1"/>
                </a:solidFill>
                <a:effectLst/>
                <a:latin typeface="+mn-lt"/>
                <a:ea typeface="+mn-ea"/>
                <a:cs typeface="+mn-cs"/>
              </a:rPr>
              <a:t>我们的主题是区域敏感的</a:t>
            </a:r>
            <a:r>
              <a:rPr lang="en-US" altLang="zh-CN" sz="1200" kern="1200" dirty="0">
                <a:solidFill>
                  <a:schemeClr val="tx1"/>
                </a:solidFill>
                <a:effectLst/>
                <a:latin typeface="+mn-lt"/>
                <a:ea typeface="+mn-ea"/>
                <a:cs typeface="+mn-cs"/>
              </a:rPr>
              <a:t>POI</a:t>
            </a:r>
            <a:r>
              <a:rPr lang="zh-CN" altLang="en-US" sz="1200" kern="1200" dirty="0">
                <a:solidFill>
                  <a:schemeClr val="tx1"/>
                </a:solidFill>
                <a:effectLst/>
                <a:latin typeface="+mn-lt"/>
                <a:ea typeface="+mn-ea"/>
                <a:cs typeface="+mn-cs"/>
              </a:rPr>
              <a:t>推荐，所以会先向大家介绍什么是。。。。</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3</a:t>
            </a:fld>
            <a:endParaRPr lang="zh-CN" altLang="en-US"/>
          </a:p>
        </p:txBody>
      </p:sp>
    </p:spTree>
    <p:extLst>
      <p:ext uri="{BB962C8B-B14F-4D97-AF65-F5344CB8AC3E}">
        <p14:creationId xmlns:p14="http://schemas.microsoft.com/office/powerpoint/2010/main" val="108149963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包含名称、类型、经纬度等必备信息，也可以包含兴趣点热度、评分等其它信息，这些信息共同构成该兴趣点的语义。比如南京大排档，是这个</a:t>
            </a:r>
            <a:r>
              <a:rPr lang="en-US" altLang="zh-CN" dirty="0"/>
              <a:t>POI</a:t>
            </a:r>
            <a:r>
              <a:rPr lang="zh-CN" altLang="en-US" dirty="0"/>
              <a:t>的名称，类别是餐饮，经纬度是</a:t>
            </a:r>
            <a:r>
              <a:rPr lang="en-US" altLang="zh-CN" dirty="0"/>
              <a:t>30 121 </a:t>
            </a:r>
            <a:r>
              <a:rPr lang="zh-CN" altLang="en-US" dirty="0"/>
              <a:t>，这些是它作为一个兴趣点的必备信息，同时也可以结合南京大排档的评分、热度、菜品等，共同构成该兴趣点的语义。</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4</a:t>
            </a:fld>
            <a:endParaRPr lang="zh-CN" altLang="en-US"/>
          </a:p>
        </p:txBody>
      </p:sp>
    </p:spTree>
    <p:extLst>
      <p:ext uri="{BB962C8B-B14F-4D97-AF65-F5344CB8AC3E}">
        <p14:creationId xmlns:p14="http://schemas.microsoft.com/office/powerpoint/2010/main" val="17964094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POI</a:t>
            </a:r>
            <a:r>
              <a:rPr lang="zh-CN" altLang="en-US" dirty="0"/>
              <a:t>推荐在我们生活中有哪些应用呢？</a:t>
            </a:r>
            <a:endParaRPr lang="en-US" altLang="zh-CN" dirty="0"/>
          </a:p>
          <a:p>
            <a:r>
              <a:rPr lang="zh-CN" altLang="en-US" dirty="0"/>
              <a:t>随着互联网的高速发展和位置感知技术的不断加强，兴趣点推荐技术逐渐成为学术界和工业界的研究热门，相应地出现了一大批兴趣点推荐应用，在本地美食、酒店住宿、景点旅游等领域广泛应用。比如我们平时会使用大众点评，让它为我们推荐美食、旅游的时候会使用去哪儿网、马蜂窝等，为我们推荐景点。基于推荐系统的成功引流，</a:t>
            </a:r>
            <a:r>
              <a:rPr lang="zh-CN" altLang="en-US" b="0" dirty="0">
                <a:latin typeface="黑体" panose="02010609060101010101" pitchFamily="49" charset="-122"/>
                <a:ea typeface="黑体" panose="02010609060101010101" pitchFamily="49" charset="-122"/>
              </a:rPr>
              <a:t>使用推荐系统后，</a:t>
            </a:r>
            <a:r>
              <a:rPr lang="zh-CN" altLang="en-US" dirty="0"/>
              <a:t>用户购买率、转化率大大提升，这体现了</a:t>
            </a:r>
            <a:r>
              <a:rPr lang="en-US" altLang="zh-CN" dirty="0"/>
              <a:t>POI</a:t>
            </a:r>
            <a:r>
              <a:rPr lang="zh-CN" altLang="en-US" dirty="0"/>
              <a:t>推荐的</a:t>
            </a:r>
            <a:r>
              <a:rPr lang="zh-CN" altLang="en-US" b="0" dirty="0">
                <a:latin typeface="黑体" panose="02010609060101010101" pitchFamily="49" charset="-122"/>
                <a:ea typeface="黑体" panose="02010609060101010101" pitchFamily="49" charset="-122"/>
              </a:rPr>
              <a:t>商业价值！</a:t>
            </a:r>
            <a:endParaRPr lang="en-US" altLang="zh-CN" b="0" dirty="0">
              <a:latin typeface="黑体" panose="02010609060101010101" pitchFamily="49" charset="-122"/>
              <a:ea typeface="黑体" panose="02010609060101010101" pitchFamily="49" charset="-122"/>
            </a:endParaRPr>
          </a:p>
          <a:p>
            <a:r>
              <a:rPr lang="zh-CN" altLang="en-US" b="0" dirty="0">
                <a:latin typeface="黑体" panose="02010609060101010101" pitchFamily="49" charset="-122"/>
                <a:ea typeface="黑体" panose="02010609060101010101" pitchFamily="49" charset="-122"/>
              </a:rPr>
              <a:t>这些</a:t>
            </a:r>
            <a:r>
              <a:rPr lang="en-US" altLang="zh-CN" b="0" dirty="0">
                <a:latin typeface="黑体" panose="02010609060101010101" pitchFamily="49" charset="-122"/>
                <a:ea typeface="黑体" panose="02010609060101010101" pitchFamily="49" charset="-122"/>
              </a:rPr>
              <a:t>POI</a:t>
            </a:r>
            <a:r>
              <a:rPr lang="zh-CN" altLang="en-US" b="0" dirty="0">
                <a:latin typeface="黑体" panose="02010609060101010101" pitchFamily="49" charset="-122"/>
                <a:ea typeface="黑体" panose="02010609060101010101" pitchFamily="49" charset="-122"/>
              </a:rPr>
              <a:t>推荐应用通过分析平台用户的大量历史访问信息</a:t>
            </a:r>
            <a:r>
              <a:rPr lang="en-US" altLang="zh-CN" b="0" dirty="0">
                <a:latin typeface="黑体" panose="02010609060101010101" pitchFamily="49" charset="-122"/>
                <a:ea typeface="黑体" panose="02010609060101010101" pitchFamily="49" charset="-122"/>
              </a:rPr>
              <a:t>/</a:t>
            </a:r>
            <a:r>
              <a:rPr lang="zh-CN" altLang="en-US" b="0" dirty="0">
                <a:latin typeface="黑体" panose="02010609060101010101" pitchFamily="49" charset="-122"/>
                <a:ea typeface="黑体" panose="02010609060101010101" pitchFamily="49" charset="-122"/>
              </a:rPr>
              <a:t>签到数据来判断用户的个人偏好</a:t>
            </a:r>
            <a:r>
              <a:rPr lang="en-US" altLang="zh-CN" b="0" dirty="0">
                <a:latin typeface="黑体" panose="02010609060101010101" pitchFamily="49" charset="-122"/>
                <a:ea typeface="黑体" panose="02010609060101010101" pitchFamily="49" charset="-122"/>
              </a:rPr>
              <a:t>,</a:t>
            </a:r>
            <a:r>
              <a:rPr lang="zh-CN" altLang="en-US" b="0" dirty="0">
                <a:latin typeface="黑体" panose="02010609060101010101" pitchFamily="49" charset="-122"/>
                <a:ea typeface="黑体" panose="02010609060101010101" pitchFamily="49" charset="-122"/>
              </a:rPr>
              <a:t>从而来预测该用户将来可能会发生的访问</a:t>
            </a:r>
            <a:r>
              <a:rPr lang="en-US" altLang="zh-CN" b="0" dirty="0">
                <a:latin typeface="黑体" panose="02010609060101010101" pitchFamily="49" charset="-122"/>
                <a:ea typeface="黑体" panose="02010609060101010101" pitchFamily="49" charset="-122"/>
              </a:rPr>
              <a:t>/</a:t>
            </a:r>
            <a:r>
              <a:rPr lang="zh-CN" altLang="en-US" b="0" dirty="0">
                <a:latin typeface="黑体" panose="02010609060101010101" pitchFamily="49" charset="-122"/>
                <a:ea typeface="黑体" panose="02010609060101010101" pitchFamily="49" charset="-122"/>
              </a:rPr>
              <a:t>签到行为</a:t>
            </a:r>
            <a:endParaRPr lang="zh-CN" altLang="en-US" b="0"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5</a:t>
            </a:fld>
            <a:endParaRPr lang="zh-CN" altLang="en-US"/>
          </a:p>
        </p:txBody>
      </p:sp>
    </p:spTree>
    <p:extLst>
      <p:ext uri="{BB962C8B-B14F-4D97-AF65-F5344CB8AC3E}">
        <p14:creationId xmlns:p14="http://schemas.microsoft.com/office/powerpoint/2010/main" val="197507378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在这里，我们将用户历史访问记录投影到电子地图，在该图中，不同颜色的点代表不同用户的签到行为。通过观察用户历史访问数据，我们发现用户的签到</a:t>
            </a:r>
            <a:r>
              <a:rPr lang="en-US" altLang="zh-CN" dirty="0"/>
              <a:t>/</a:t>
            </a:r>
            <a:r>
              <a:rPr lang="zh-CN" altLang="en-US" dirty="0"/>
              <a:t>访问</a:t>
            </a:r>
            <a:r>
              <a:rPr lang="en-US" altLang="zh-CN" dirty="0"/>
              <a:t>POI</a:t>
            </a:r>
            <a:r>
              <a:rPr lang="zh-CN" altLang="en-US" dirty="0"/>
              <a:t>行为，并不是毫无规律的，而是具有非常明显的聚类现象。这些兴趣点通过聚类所得到的集群，覆盖的地理范围，就称之为区域。</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根据托普勒第一定律，我们可以得知，在同一区域内的兴趣点的功能更相似，因此区域通常与一个特定的功能相关联，如商业、娱乐、教育等。例如我们作为学生，就很少访问工业、科技等相关区域，而往往集中在教育、商业等相关区域。</a:t>
            </a:r>
            <a:r>
              <a:rPr lang="zh-CN" altLang="en-US" sz="1200" dirty="0">
                <a:latin typeface="黑体" panose="02010609060101010101" pitchFamily="49" charset="-122"/>
                <a:ea typeface="黑体" panose="02010609060101010101" pitchFamily="49" charset="-122"/>
              </a:rPr>
              <a:t>用户的选择受到区域因素的影响</a:t>
            </a:r>
            <a:r>
              <a:rPr lang="zh-CN" altLang="en-US" dirty="0"/>
              <a:t>正是由于不同的区域具有不同的语义，因此我们</a:t>
            </a:r>
            <a:r>
              <a:rPr lang="zh-CN" altLang="en-US" sz="1200" b="0" i="0" u="none" strike="noStrike" kern="1200" dirty="0">
                <a:solidFill>
                  <a:schemeClr val="tx1"/>
                </a:solidFill>
                <a:effectLst/>
                <a:latin typeface="+mn-lt"/>
                <a:ea typeface="+mn-ea"/>
                <a:cs typeface="+mn-cs"/>
              </a:rPr>
              <a:t>通过研究区域对用户选择的影响有利于提升兴趣点推荐性能。（区域敏感的必要性）</a:t>
            </a:r>
            <a:endParaRPr lang="en-US" altLang="zh-CN" sz="1200" b="0" i="0" u="none" strike="noStrike" kern="1200" dirty="0">
              <a:solidFill>
                <a:schemeClr val="tx1"/>
              </a:solidFill>
              <a:effectLst/>
              <a:latin typeface="+mn-lt"/>
              <a:ea typeface="+mn-ea"/>
              <a:cs typeface="+mn-cs"/>
            </a:endParaRPr>
          </a:p>
          <a:p>
            <a:r>
              <a:rPr lang="zh-CN" altLang="en-US" sz="1200" dirty="0">
                <a:latin typeface="黑体" panose="02010609060101010101" pitchFamily="49" charset="-122"/>
                <a:ea typeface="黑体" panose="02010609060101010101" pitchFamily="49" charset="-122"/>
              </a:rPr>
              <a:t>当前研究表明，考虑区域因素后，兴趣点推荐效果提升</a:t>
            </a:r>
            <a:r>
              <a:rPr lang="en-US" altLang="zh-CN" sz="1200" dirty="0">
                <a:latin typeface="黑体" panose="02010609060101010101" pitchFamily="49" charset="-122"/>
                <a:ea typeface="黑体" panose="02010609060101010101" pitchFamily="49" charset="-122"/>
              </a:rPr>
              <a:t>12%</a:t>
            </a:r>
            <a:r>
              <a:rPr lang="zh-CN" altLang="en-US" sz="1200" dirty="0">
                <a:latin typeface="黑体" panose="02010609060101010101" pitchFamily="49" charset="-122"/>
                <a:ea typeface="黑体" panose="02010609060101010101" pitchFamily="49" charset="-122"/>
              </a:rPr>
              <a:t>～</a:t>
            </a:r>
            <a:r>
              <a:rPr lang="en-US" altLang="zh-CN" sz="1200" dirty="0">
                <a:latin typeface="黑体" panose="02010609060101010101" pitchFamily="49" charset="-122"/>
                <a:ea typeface="黑体" panose="02010609060101010101" pitchFamily="49" charset="-122"/>
              </a:rPr>
              <a:t>20%</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黑体" panose="02010609060101010101" pitchFamily="49" charset="-122"/>
                <a:ea typeface="黑体" panose="02010609060101010101" pitchFamily="49" charset="-122"/>
              </a:rPr>
              <a:t>因此，</a:t>
            </a:r>
            <a:r>
              <a:rPr lang="zh-CN" altLang="en-US" sz="1200" dirty="0">
                <a:solidFill>
                  <a:srgbClr val="FF0000"/>
                </a:solidFill>
                <a:latin typeface="黑体" panose="02010609060101010101" pitchFamily="49" charset="-122"/>
                <a:ea typeface="黑体" panose="02010609060101010101" pitchFamily="49" charset="-122"/>
              </a:rPr>
              <a:t>区域影响</a:t>
            </a:r>
            <a:r>
              <a:rPr lang="zh-CN" altLang="en-US" sz="1200" dirty="0">
                <a:solidFill>
                  <a:schemeClr val="tx1"/>
                </a:solidFill>
                <a:latin typeface="黑体" panose="02010609060101010101" pitchFamily="49" charset="-122"/>
                <a:ea typeface="黑体" panose="02010609060101010101" pitchFamily="49" charset="-122"/>
              </a:rPr>
              <a:t>是当前兴趣点推荐中普遍考虑的因素</a:t>
            </a:r>
          </a:p>
          <a:p>
            <a:endParaRPr lang="en-US" altLang="zh-CN" sz="1200" dirty="0">
              <a:latin typeface="黑体" panose="02010609060101010101" pitchFamily="49" charset="-122"/>
              <a:ea typeface="黑体" panose="02010609060101010101" pitchFamily="49" charset="-122"/>
            </a:endParaRPr>
          </a:p>
        </p:txBody>
      </p:sp>
      <p:sp>
        <p:nvSpPr>
          <p:cNvPr id="4" name="灯片编号占位符 3"/>
          <p:cNvSpPr>
            <a:spLocks noGrp="1"/>
          </p:cNvSpPr>
          <p:nvPr>
            <p:ph type="sldNum" sz="quarter" idx="10"/>
          </p:nvPr>
        </p:nvSpPr>
        <p:spPr/>
        <p:txBody>
          <a:bodyPr/>
          <a:lstStyle/>
          <a:p>
            <a:fld id="{7615C117-C0D3-478F-A650-DDB9633867FD}" type="slidenum">
              <a:rPr lang="zh-CN" altLang="en-US" smtClean="0"/>
              <a:t>6</a:t>
            </a:fld>
            <a:endParaRPr lang="zh-CN" altLang="en-US"/>
          </a:p>
        </p:txBody>
      </p:sp>
    </p:spTree>
    <p:extLst>
      <p:ext uri="{BB962C8B-B14F-4D97-AF65-F5344CB8AC3E}">
        <p14:creationId xmlns:p14="http://schemas.microsoft.com/office/powerpoint/2010/main" val="10885119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1371600" y="1143000"/>
            <a:ext cx="41148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介绍完研究背景，相信大家都对区域敏感的兴趣点推荐有了一些了解。</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那我想问一下，如果你想要对</a:t>
            </a:r>
            <a:r>
              <a:rPr lang="zh-CN" altLang="en-US" sz="1200" b="0" kern="0" dirty="0">
                <a:solidFill>
                  <a:schemeClr val="bg1"/>
                </a:solidFill>
                <a:latin typeface="Arial" pitchFamily="34" charset="0"/>
                <a:ea typeface="微软雅黑" pitchFamily="34" charset="-122"/>
              </a:rPr>
              <a:t>区域敏感的兴趣点推荐进行研究或实验的话，你会分为哪几步呢？区域敏感嘛 所以要先进行区域的划分，划分好后，使用某种模型在数据集上进行实验，再根据结果不断调整算法，进行改进。</a:t>
            </a:r>
            <a:endParaRPr lang="en-US" altLang="zh-CN" sz="1200" b="0" kern="0" dirty="0">
              <a:solidFill>
                <a:schemeClr val="bg1"/>
              </a:solidFill>
              <a:latin typeface="Arial" pitchFamily="34" charset="0"/>
              <a:ea typeface="微软雅黑"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接下面将为大家介绍这几个方面</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7</a:t>
            </a:fld>
            <a:endParaRPr lang="zh-CN" altLang="en-US"/>
          </a:p>
        </p:txBody>
      </p:sp>
    </p:spTree>
    <p:extLst>
      <p:ext uri="{BB962C8B-B14F-4D97-AF65-F5344CB8AC3E}">
        <p14:creationId xmlns:p14="http://schemas.microsoft.com/office/powerpoint/2010/main" val="37814469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kern="0" dirty="0">
                <a:solidFill>
                  <a:schemeClr val="bg1"/>
                </a:solidFill>
                <a:latin typeface="Arial" pitchFamily="34" charset="0"/>
                <a:ea typeface="微软雅黑" pitchFamily="34" charset="-122"/>
              </a:rPr>
              <a:t>现有研究中，区域划分主要分为</a:t>
            </a:r>
            <a:r>
              <a:rPr lang="zh-CN" altLang="en-US" dirty="0">
                <a:latin typeface="黑体" panose="02010609060101010101" pitchFamily="49" charset="-122"/>
                <a:ea typeface="黑体" panose="02010609060101010101" pitchFamily="49" charset="-122"/>
              </a:rPr>
              <a:t>网格划分、空间聚类、网格＋聚类</a:t>
            </a:r>
            <a:r>
              <a:rPr lang="zh-CN" altLang="en-US" sz="1200" b="0" kern="1200" dirty="0">
                <a:solidFill>
                  <a:schemeClr val="tx1"/>
                </a:solidFill>
                <a:latin typeface="黑体" panose="02010609060101010101" pitchFamily="49" charset="-122"/>
                <a:ea typeface="黑体" panose="02010609060101010101" pitchFamily="49" charset="-122"/>
              </a:rPr>
              <a:t>这三种方法，常用模型有</a:t>
            </a:r>
            <a:r>
              <a:rPr lang="zh-CN" altLang="en-US" dirty="0">
                <a:latin typeface="黑体" panose="02010609060101010101" pitchFamily="49" charset="-122"/>
                <a:ea typeface="黑体" panose="02010609060101010101" pitchFamily="49" charset="-122"/>
              </a:rPr>
              <a:t>主题模型、图模型、矩阵分解模型等，常用数据集为</a:t>
            </a:r>
            <a:r>
              <a:rPr lang="en-US" altLang="zh-CN" dirty="0">
                <a:latin typeface="Times New Roman" panose="02020603050405020304" pitchFamily="18" charset="0"/>
                <a:ea typeface="黑体" panose="02010609060101010101" pitchFamily="49" charset="-122"/>
                <a:cs typeface="Times New Roman" panose="02020603050405020304" pitchFamily="18" charset="0"/>
              </a:rPr>
              <a:t>Yelp</a:t>
            </a:r>
            <a:r>
              <a:rPr lang="zh-CN" altLang="en-US"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dirty="0">
                <a:latin typeface="Times New Roman" panose="02020603050405020304" pitchFamily="18" charset="0"/>
                <a:ea typeface="黑体" panose="02010609060101010101" pitchFamily="49" charset="-122"/>
                <a:cs typeface="Times New Roman" panose="02020603050405020304" pitchFamily="18" charset="0"/>
              </a:rPr>
              <a:t>Foursquare</a:t>
            </a:r>
            <a:r>
              <a:rPr lang="zh-CN" altLang="en-US" dirty="0">
                <a:latin typeface="Times New Roman" panose="02020603050405020304" pitchFamily="18" charset="0"/>
                <a:ea typeface="黑体" panose="02010609060101010101" pitchFamily="49" charset="-122"/>
                <a:cs typeface="Times New Roman" panose="02020603050405020304" pitchFamily="18" charset="0"/>
              </a:rPr>
              <a:t>等。</a:t>
            </a:r>
            <a:endParaRPr lang="en-US" altLang="zh-CN" dirty="0">
              <a:latin typeface="Times New Roman" panose="02020603050405020304" pitchFamily="18" charset="0"/>
              <a:ea typeface="黑体" panose="02010609060101010101" pitchFamily="49"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latin typeface="Times New Roman" panose="02020603050405020304" pitchFamily="18" charset="0"/>
                <a:ea typeface="黑体" panose="02010609060101010101" pitchFamily="49" charset="-122"/>
                <a:cs typeface="Times New Roman" panose="02020603050405020304" pitchFamily="18" charset="0"/>
              </a:rPr>
              <a:t>首先为大家介绍区域划分的第一种方法：网格划分。</a:t>
            </a:r>
            <a:endParaRPr lang="en-US" altLang="zh-CN" dirty="0">
              <a:latin typeface="Times New Roman" panose="02020603050405020304" pitchFamily="18" charset="0"/>
              <a:ea typeface="黑体" panose="02010609060101010101" pitchFamily="49"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zh-CN" dirty="0">
              <a:latin typeface="黑体" panose="02010609060101010101" pitchFamily="49" charset="-122"/>
              <a:ea typeface="黑体" panose="02010609060101010101" pitchFamily="49"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0" kern="0" dirty="0">
              <a:solidFill>
                <a:schemeClr val="bg1"/>
              </a:solidFill>
              <a:latin typeface="Arial" pitchFamily="34" charset="0"/>
              <a:ea typeface="微软雅黑" pitchFamily="34" charset="-122"/>
            </a:endParaRPr>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8</a:t>
            </a:fld>
            <a:endParaRPr lang="zh-CN" altLang="en-US"/>
          </a:p>
        </p:txBody>
      </p:sp>
    </p:spTree>
    <p:extLst>
      <p:ext uri="{BB962C8B-B14F-4D97-AF65-F5344CB8AC3E}">
        <p14:creationId xmlns:p14="http://schemas.microsoft.com/office/powerpoint/2010/main" val="13065481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200" dirty="0">
                <a:solidFill>
                  <a:schemeClr val="tx1"/>
                </a:solidFill>
                <a:effectLst/>
                <a:latin typeface="+mn-lt"/>
                <a:ea typeface="+mn-ea"/>
                <a:cs typeface="+mn-cs"/>
              </a:rPr>
              <a:t>将电子地图划分成若干个固定大小的网格，每个网格就作为一个区域。这样划分出来的区域是静态的，固定不变的。</a:t>
            </a:r>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9</a:t>
            </a:fld>
            <a:endParaRPr lang="zh-CN" altLang="en-US"/>
          </a:p>
        </p:txBody>
      </p:sp>
    </p:spTree>
    <p:extLst>
      <p:ext uri="{BB962C8B-B14F-4D97-AF65-F5344CB8AC3E}">
        <p14:creationId xmlns:p14="http://schemas.microsoft.com/office/powerpoint/2010/main" val="32304629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26788811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230340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36892844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335545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23238051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1359713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3481975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15860568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1521959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1690608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61B39401-49A5-4516-A68F-54744A6B47CE}" type="datetimeFigureOut">
              <a:rPr lang="zh-CN" altLang="en-US" smtClean="0"/>
              <a:t>2020/6/7</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A99A888-F0A6-497F-A203-744BF10280CF}" type="slidenum">
              <a:rPr lang="zh-CN" altLang="en-US" smtClean="0"/>
              <a:t>‹#›</a:t>
            </a:fld>
            <a:endParaRPr lang="zh-CN" altLang="en-US"/>
          </a:p>
        </p:txBody>
      </p:sp>
    </p:spTree>
    <p:extLst>
      <p:ext uri="{BB962C8B-B14F-4D97-AF65-F5344CB8AC3E}">
        <p14:creationId xmlns:p14="http://schemas.microsoft.com/office/powerpoint/2010/main" val="151294538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4000" b="-4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B39401-49A5-4516-A68F-54744A6B47CE}" type="datetimeFigureOut">
              <a:rPr lang="zh-CN" altLang="en-US" smtClean="0"/>
              <a:t>2020/6/7</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A99A888-F0A6-497F-A203-744BF10280CF}" type="slidenum">
              <a:rPr lang="zh-CN" altLang="en-US" smtClean="0"/>
              <a:t>‹#›</a:t>
            </a:fld>
            <a:endParaRPr lang="zh-CN" altLang="en-US"/>
          </a:p>
        </p:txBody>
      </p:sp>
      <p:sp>
        <p:nvSpPr>
          <p:cNvPr id="7" name="矩形 6"/>
          <p:cNvSpPr/>
          <p:nvPr userDrawn="1"/>
        </p:nvSpPr>
        <p:spPr>
          <a:xfrm>
            <a:off x="0" y="1"/>
            <a:ext cx="9144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矩形 7"/>
          <p:cNvSpPr/>
          <p:nvPr userDrawn="1"/>
        </p:nvSpPr>
        <p:spPr>
          <a:xfrm>
            <a:off x="1" y="6445605"/>
            <a:ext cx="9143999" cy="419094"/>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dirty="0"/>
          </a:p>
        </p:txBody>
      </p:sp>
      <p:sp>
        <p:nvSpPr>
          <p:cNvPr id="9" name="矩形 8"/>
          <p:cNvSpPr/>
          <p:nvPr userDrawn="1"/>
        </p:nvSpPr>
        <p:spPr>
          <a:xfrm>
            <a:off x="-1" y="6445605"/>
            <a:ext cx="796835" cy="419094"/>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238531889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image" Target="../media/image27.jpg"/><Relationship Id="rId5" Type="http://schemas.openxmlformats.org/officeDocument/2006/relationships/image" Target="../media/image26.jpg"/><Relationship Id="rId4" Type="http://schemas.openxmlformats.org/officeDocument/2006/relationships/image" Target="../media/image25.jp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8.jp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31.jpg"/><Relationship Id="rId5" Type="http://schemas.openxmlformats.org/officeDocument/2006/relationships/image" Target="../media/image30.jpeg"/><Relationship Id="rId4" Type="http://schemas.openxmlformats.org/officeDocument/2006/relationships/image" Target="../media/image29.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34.png"/><Relationship Id="rId4" Type="http://schemas.openxmlformats.org/officeDocument/2006/relationships/image" Target="../media/image3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38.png"/><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image" Target="../media/image37.png"/><Relationship Id="rId5" Type="http://schemas.openxmlformats.org/officeDocument/2006/relationships/image" Target="../media/image36.png"/><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13" Type="http://schemas.microsoft.com/office/2007/relationships/hdphoto" Target="../media/hdphoto3.wdp"/><Relationship Id="rId3" Type="http://schemas.openxmlformats.org/officeDocument/2006/relationships/image" Target="../media/image3.png"/><Relationship Id="rId7" Type="http://schemas.openxmlformats.org/officeDocument/2006/relationships/image" Target="../media/image7.png"/><Relationship Id="rId12" Type="http://schemas.openxmlformats.org/officeDocument/2006/relationships/image" Target="../media/image1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microsoft.com/office/2007/relationships/hdphoto" Target="../media/hdphoto1.wdp"/><Relationship Id="rId11" Type="http://schemas.openxmlformats.org/officeDocument/2006/relationships/image" Target="../media/image10.png"/><Relationship Id="rId5" Type="http://schemas.openxmlformats.org/officeDocument/2006/relationships/image" Target="../media/image6.png"/><Relationship Id="rId10" Type="http://schemas.openxmlformats.org/officeDocument/2006/relationships/image" Target="../media/image9.png"/><Relationship Id="rId4" Type="http://schemas.openxmlformats.org/officeDocument/2006/relationships/image" Target="../media/image5.png"/><Relationship Id="rId9" Type="http://schemas.microsoft.com/office/2007/relationships/hdphoto" Target="../media/hdphoto2.wdp"/></Relationships>
</file>

<file path=ppt/slides/_rels/slide5.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3.png"/><Relationship Id="rId7" Type="http://schemas.openxmlformats.org/officeDocument/2006/relationships/image" Target="../media/image15.png"/><Relationship Id="rId12" Type="http://schemas.openxmlformats.org/officeDocument/2006/relationships/image" Target="../media/image20.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png"/><Relationship Id="rId11" Type="http://schemas.openxmlformats.org/officeDocument/2006/relationships/image" Target="../media/image19.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3.png"/><Relationship Id="rId4" Type="http://schemas.openxmlformats.org/officeDocument/2006/relationships/image" Target="../media/image2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2" y="1972639"/>
            <a:ext cx="9144002" cy="137709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50" dirty="0"/>
              <a:t> </a:t>
            </a:r>
            <a:endParaRPr lang="zh-CN" altLang="en-US" sz="1350" dirty="0"/>
          </a:p>
        </p:txBody>
      </p:sp>
      <p:sp>
        <p:nvSpPr>
          <p:cNvPr id="23" name="TextBox 22"/>
          <p:cNvSpPr txBox="1"/>
          <p:nvPr/>
        </p:nvSpPr>
        <p:spPr>
          <a:xfrm>
            <a:off x="1534154" y="2315908"/>
            <a:ext cx="6075702" cy="646331"/>
          </a:xfrm>
          <a:prstGeom prst="rect">
            <a:avLst/>
          </a:prstGeom>
          <a:noFill/>
        </p:spPr>
        <p:txBody>
          <a:bodyPr wrap="none">
            <a:spAutoFit/>
          </a:bodyPr>
          <a:lstStyle/>
          <a:p>
            <a:pPr algn="ctr">
              <a:defRPr/>
            </a:pPr>
            <a:r>
              <a:rPr lang="zh-CN" altLang="en-US" sz="3600" b="1" dirty="0">
                <a:solidFill>
                  <a:prstClr val="white"/>
                </a:solidFill>
                <a:effectLst>
                  <a:outerShdw blurRad="38100" dist="38100" dir="2700000" algn="tl">
                    <a:srgbClr val="000000">
                      <a:alpha val="43137"/>
                    </a:srgbClr>
                  </a:outerShdw>
                </a:effectLst>
                <a:latin typeface="Arial" panose="020B0604020202020204" pitchFamily="34" charset="0"/>
                <a:ea typeface="黑体" panose="02010609060101010101" pitchFamily="49" charset="-122"/>
                <a:cs typeface="Arial" panose="020B0604020202020204" pitchFamily="34" charset="0"/>
              </a:rPr>
              <a:t>区域敏感的</a:t>
            </a:r>
            <a:r>
              <a:rPr lang="en-US" altLang="zh-CN" sz="3600" b="1" dirty="0">
                <a:solidFill>
                  <a:prstClr val="white"/>
                </a:solidFill>
                <a:effectLst>
                  <a:outerShdw blurRad="38100" dist="38100" dir="2700000" algn="tl">
                    <a:srgbClr val="000000">
                      <a:alpha val="43137"/>
                    </a:srgbClr>
                  </a:outerShdw>
                </a:effectLst>
                <a:latin typeface="Arial" panose="020B0604020202020204" pitchFamily="34" charset="0"/>
                <a:ea typeface="黑体" panose="02010609060101010101" pitchFamily="49" charset="-122"/>
                <a:cs typeface="Arial" panose="020B0604020202020204" pitchFamily="34" charset="0"/>
              </a:rPr>
              <a:t>POI</a:t>
            </a:r>
            <a:r>
              <a:rPr lang="zh-CN" altLang="en-US" sz="3600" b="1" dirty="0">
                <a:solidFill>
                  <a:prstClr val="white"/>
                </a:solidFill>
                <a:effectLst>
                  <a:outerShdw blurRad="38100" dist="38100" dir="2700000" algn="tl">
                    <a:srgbClr val="000000">
                      <a:alpha val="43137"/>
                    </a:srgbClr>
                  </a:outerShdw>
                </a:effectLst>
                <a:latin typeface="Arial" panose="020B0604020202020204" pitchFamily="34" charset="0"/>
                <a:ea typeface="黑体" panose="02010609060101010101" pitchFamily="49" charset="-122"/>
                <a:cs typeface="Arial" panose="020B0604020202020204" pitchFamily="34" charset="0"/>
              </a:rPr>
              <a:t>推荐文献调研</a:t>
            </a:r>
            <a:endParaRPr lang="en-US" altLang="zh-CN" sz="3600" b="1" dirty="0">
              <a:solidFill>
                <a:prstClr val="white"/>
              </a:solidFill>
              <a:effectLst>
                <a:outerShdw blurRad="38100" dist="38100" dir="2700000" algn="tl">
                  <a:srgbClr val="000000">
                    <a:alpha val="43137"/>
                  </a:srgbClr>
                </a:outerShdw>
              </a:effectLst>
              <a:latin typeface="Arial" panose="020B0604020202020204" pitchFamily="34" charset="0"/>
              <a:ea typeface="黑体" panose="02010609060101010101" pitchFamily="49" charset="-122"/>
              <a:cs typeface="Arial" panose="020B0604020202020204" pitchFamily="34" charset="0"/>
            </a:endParaRPr>
          </a:p>
        </p:txBody>
      </p:sp>
      <p:sp>
        <p:nvSpPr>
          <p:cNvPr id="31" name="TextBox 30"/>
          <p:cNvSpPr txBox="1"/>
          <p:nvPr/>
        </p:nvSpPr>
        <p:spPr bwMode="auto">
          <a:xfrm>
            <a:off x="4022582" y="4140192"/>
            <a:ext cx="1266693" cy="523220"/>
          </a:xfrm>
          <a:prstGeom prst="rect">
            <a:avLst/>
          </a:prstGeom>
          <a:noFill/>
        </p:spPr>
        <p:txBody>
          <a:bodyPr wrap="none">
            <a:spAutoFit/>
          </a:bodyPr>
          <a:lstStyle/>
          <a:p>
            <a:pPr>
              <a:defRPr/>
            </a:pPr>
            <a:r>
              <a:rPr lang="zh-CN" altLang="en-US" sz="2800" b="1" dirty="0">
                <a:latin typeface="黑体" panose="02010609060101010101" pitchFamily="49" charset="-122"/>
                <a:ea typeface="黑体" panose="02010609060101010101" pitchFamily="49" charset="-122"/>
              </a:rPr>
              <a:t>苗子佳</a:t>
            </a:r>
          </a:p>
        </p:txBody>
      </p:sp>
      <p:sp>
        <p:nvSpPr>
          <p:cNvPr id="2" name="文本框 1"/>
          <p:cNvSpPr txBox="1"/>
          <p:nvPr/>
        </p:nvSpPr>
        <p:spPr>
          <a:xfrm>
            <a:off x="3569168" y="4812130"/>
            <a:ext cx="2587791" cy="461665"/>
          </a:xfrm>
          <a:prstGeom prst="rect">
            <a:avLst/>
          </a:prstGeom>
          <a:noFill/>
        </p:spPr>
        <p:txBody>
          <a:bodyPr wrap="square" rtlCol="0">
            <a:spAutoFit/>
          </a:bodyPr>
          <a:lstStyle/>
          <a:p>
            <a:r>
              <a:rPr lang="en-US" altLang="zh-CN" sz="2400" b="1" dirty="0">
                <a:latin typeface="黑体" panose="02010609060101010101" pitchFamily="49" charset="-122"/>
                <a:ea typeface="黑体" panose="02010609060101010101" pitchFamily="49" charset="-122"/>
                <a:cs typeface="Arial" panose="020B0604020202020204" pitchFamily="34" charset="0"/>
              </a:rPr>
              <a:t>2020</a:t>
            </a:r>
            <a:r>
              <a:rPr lang="zh-CN" altLang="en-US" sz="2400" b="1" dirty="0">
                <a:latin typeface="黑体" panose="02010609060101010101" pitchFamily="49" charset="-122"/>
                <a:ea typeface="黑体" panose="02010609060101010101" pitchFamily="49" charset="-122"/>
                <a:cs typeface="Arial" panose="020B0604020202020204" pitchFamily="34" charset="0"/>
              </a:rPr>
              <a:t>年</a:t>
            </a:r>
            <a:r>
              <a:rPr lang="en-US" altLang="zh-CN" sz="2400" b="1" dirty="0">
                <a:latin typeface="黑体" panose="02010609060101010101" pitchFamily="49" charset="-122"/>
                <a:ea typeface="黑体" panose="02010609060101010101" pitchFamily="49" charset="-122"/>
                <a:cs typeface="Arial" panose="020B0604020202020204" pitchFamily="34" charset="0"/>
              </a:rPr>
              <a:t>6</a:t>
            </a:r>
            <a:r>
              <a:rPr lang="zh-CN" altLang="en-US" sz="2400" b="1" dirty="0">
                <a:latin typeface="黑体" panose="02010609060101010101" pitchFamily="49" charset="-122"/>
                <a:ea typeface="黑体" panose="02010609060101010101" pitchFamily="49" charset="-122"/>
                <a:cs typeface="Arial" panose="020B0604020202020204" pitchFamily="34" charset="0"/>
              </a:rPr>
              <a:t>月</a:t>
            </a:r>
            <a:r>
              <a:rPr lang="en-US" altLang="zh-CN" sz="2400" b="1" dirty="0">
                <a:latin typeface="黑体" panose="02010609060101010101" pitchFamily="49" charset="-122"/>
                <a:ea typeface="黑体" panose="02010609060101010101" pitchFamily="49" charset="-122"/>
                <a:cs typeface="Arial" panose="020B0604020202020204" pitchFamily="34" charset="0"/>
              </a:rPr>
              <a:t>5</a:t>
            </a:r>
            <a:r>
              <a:rPr lang="zh-CN" altLang="en-US" sz="2400" b="1" dirty="0">
                <a:latin typeface="黑体" panose="02010609060101010101" pitchFamily="49" charset="-122"/>
                <a:ea typeface="黑体" panose="02010609060101010101" pitchFamily="49" charset="-122"/>
                <a:cs typeface="Arial" panose="020B0604020202020204" pitchFamily="34" charset="0"/>
              </a:rPr>
              <a:t>日</a:t>
            </a:r>
          </a:p>
        </p:txBody>
      </p:sp>
      <p:pic>
        <p:nvPicPr>
          <p:cNvPr id="8" name="图片 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99152" y="573979"/>
            <a:ext cx="2524192" cy="716870"/>
          </a:xfrm>
          <a:prstGeom prst="rect">
            <a:avLst/>
          </a:prstGeom>
        </p:spPr>
      </p:pic>
      <p:sp>
        <p:nvSpPr>
          <p:cNvPr id="7" name="文本框 6">
            <a:extLst>
              <a:ext uri="{FF2B5EF4-FFF2-40B4-BE49-F238E27FC236}">
                <a16:creationId xmlns:a16="http://schemas.microsoft.com/office/drawing/2014/main" id="{54991D55-1159-4B0C-B2AB-3C54AE373B7A}"/>
              </a:ext>
            </a:extLst>
          </p:cNvPr>
          <p:cNvSpPr txBox="1"/>
          <p:nvPr/>
        </p:nvSpPr>
        <p:spPr>
          <a:xfrm>
            <a:off x="241491" y="6482993"/>
            <a:ext cx="344136" cy="375007"/>
          </a:xfrm>
          <a:prstGeom prst="rect">
            <a:avLst/>
          </a:prstGeom>
          <a:noFill/>
        </p:spPr>
        <p:txBody>
          <a:bodyPr wrap="square" rtlCol="0">
            <a:spAutoFit/>
          </a:bodyPr>
          <a:lstStyle/>
          <a:p>
            <a:r>
              <a:rPr lang="en-US" altLang="zh-CN" dirty="0">
                <a:solidFill>
                  <a:schemeClr val="bg1"/>
                </a:solidFill>
              </a:rPr>
              <a:t>1</a:t>
            </a:r>
            <a:endParaRPr lang="zh-CN" altLang="en-US" dirty="0">
              <a:solidFill>
                <a:schemeClr val="bg1"/>
              </a:solidFill>
            </a:endParaRPr>
          </a:p>
        </p:txBody>
      </p:sp>
    </p:spTree>
    <p:extLst>
      <p:ext uri="{BB962C8B-B14F-4D97-AF65-F5344CB8AC3E}">
        <p14:creationId xmlns:p14="http://schemas.microsoft.com/office/powerpoint/2010/main" val="3502828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250" fill="hold"/>
                                        <p:tgtEl>
                                          <p:spTgt spid="5"/>
                                        </p:tgtEl>
                                        <p:attrNameLst>
                                          <p:attrName>ppt_x</p:attrName>
                                        </p:attrNameLst>
                                      </p:cBhvr>
                                      <p:tavLst>
                                        <p:tav tm="0">
                                          <p:val>
                                            <p:strVal val="0-#ppt_w/2"/>
                                          </p:val>
                                        </p:tav>
                                        <p:tav tm="100000">
                                          <p:val>
                                            <p:strVal val="#ppt_x"/>
                                          </p:val>
                                        </p:tav>
                                      </p:tavLst>
                                    </p:anim>
                                    <p:anim calcmode="lin" valueType="num">
                                      <p:cBhvr additive="base">
                                        <p:cTn id="8" dur="250" fill="hold"/>
                                        <p:tgtEl>
                                          <p:spTgt spid="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1000"/>
                                        <p:tgtEl>
                                          <p:spTgt spid="23"/>
                                        </p:tgtEl>
                                      </p:cBhvr>
                                    </p:animEffect>
                                    <p:anim calcmode="lin" valueType="num">
                                      <p:cBhvr>
                                        <p:cTn id="14" dur="1000" fill="hold"/>
                                        <p:tgtEl>
                                          <p:spTgt spid="23"/>
                                        </p:tgtEl>
                                        <p:attrNameLst>
                                          <p:attrName>ppt_x</p:attrName>
                                        </p:attrNameLst>
                                      </p:cBhvr>
                                      <p:tavLst>
                                        <p:tav tm="0">
                                          <p:val>
                                            <p:strVal val="#ppt_x"/>
                                          </p:val>
                                        </p:tav>
                                        <p:tav tm="100000">
                                          <p:val>
                                            <p:strVal val="#ppt_x"/>
                                          </p:val>
                                        </p:tav>
                                      </p:tavLst>
                                    </p:anim>
                                    <p:anim calcmode="lin" valueType="num">
                                      <p:cBhvr>
                                        <p:cTn id="15"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par>
                                <p:cTn id="21" presetID="42" presetClass="entr" presetSubtype="0" fill="hold" grpId="0" nodeType="with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fade">
                                      <p:cBhvr>
                                        <p:cTn id="23" dur="1000"/>
                                        <p:tgtEl>
                                          <p:spTgt spid="2"/>
                                        </p:tgtEl>
                                      </p:cBhvr>
                                    </p:animEffect>
                                    <p:anim calcmode="lin" valueType="num">
                                      <p:cBhvr>
                                        <p:cTn id="24" dur="1000" fill="hold"/>
                                        <p:tgtEl>
                                          <p:spTgt spid="2"/>
                                        </p:tgtEl>
                                        <p:attrNameLst>
                                          <p:attrName>ppt_x</p:attrName>
                                        </p:attrNameLst>
                                      </p:cBhvr>
                                      <p:tavLst>
                                        <p:tav tm="0">
                                          <p:val>
                                            <p:strVal val="#ppt_x"/>
                                          </p:val>
                                        </p:tav>
                                        <p:tav tm="100000">
                                          <p:val>
                                            <p:strVal val="#ppt_x"/>
                                          </p:val>
                                        </p:tav>
                                      </p:tavLst>
                                    </p:anim>
                                    <p:anim calcmode="lin" valueType="num">
                                      <p:cBhvr>
                                        <p:cTn id="25" dur="1000" fill="hold"/>
                                        <p:tgtEl>
                                          <p:spTgt spid="2"/>
                                        </p:tgtEl>
                                        <p:attrNameLst>
                                          <p:attrName>ppt_y</p:attrName>
                                        </p:attrNameLst>
                                      </p:cBhvr>
                                      <p:tavLst>
                                        <p:tav tm="0">
                                          <p:val>
                                            <p:strVal val="#ppt_y+.1"/>
                                          </p:val>
                                        </p:tav>
                                        <p:tav tm="100000">
                                          <p:val>
                                            <p:strVal val="#ppt_y"/>
                                          </p:val>
                                        </p:tav>
                                      </p:tavLst>
                                    </p:anim>
                                  </p:childTnLst>
                                </p:cTn>
                              </p:par>
                              <p:par>
                                <p:cTn id="26" presetID="10" presetClass="entr" presetSubtype="0" fill="hold" nodeType="withEffect">
                                  <p:stCondLst>
                                    <p:cond delay="0"/>
                                  </p:stCondLst>
                                  <p:childTnLst>
                                    <p:set>
                                      <p:cBhvr>
                                        <p:cTn id="27" dur="1" fill="hold">
                                          <p:stCondLst>
                                            <p:cond delay="0"/>
                                          </p:stCondLst>
                                        </p:cTn>
                                        <p:tgtEl>
                                          <p:spTgt spid="2">
                                            <p:txEl>
                                              <p:pRg st="0" end="0"/>
                                            </p:txEl>
                                          </p:spTgt>
                                        </p:tgtEl>
                                        <p:attrNameLst>
                                          <p:attrName>style.visibility</p:attrName>
                                        </p:attrNameLst>
                                      </p:cBhvr>
                                      <p:to>
                                        <p:strVal val="visible"/>
                                      </p:to>
                                    </p:set>
                                    <p:animEffect transition="in" filter="fade">
                                      <p:cBhvr>
                                        <p:cTn id="28" dur="500"/>
                                        <p:tgtEl>
                                          <p:spTgt spid="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3" grpId="0"/>
      <p:bldP spid="31" grpId="0"/>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53710" y="-3183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zh-CN" altLang="en-US" sz="2800" b="1" dirty="0">
                <a:solidFill>
                  <a:sysClr val="window" lastClr="FFFFFF">
                    <a:lumMod val="95000"/>
                  </a:sysClr>
                </a:solidFill>
                <a:latin typeface="黑体" panose="02010609060101010101" pitchFamily="49" charset="-122"/>
                <a:ea typeface="黑体" panose="02010609060101010101" pitchFamily="49" charset="-122"/>
              </a:rPr>
              <a:t>区域划分</a:t>
            </a:r>
            <a:r>
              <a:rPr lang="en-US" altLang="zh-CN" sz="2800" dirty="0">
                <a:solidFill>
                  <a:schemeClr val="bg1"/>
                </a:solidFill>
                <a:latin typeface="黑体" panose="02010609060101010101" pitchFamily="49" charset="-122"/>
                <a:ea typeface="黑体" panose="02010609060101010101" pitchFamily="49" charset="-122"/>
                <a:cs typeface="Arial" panose="020B0604020202020204" pitchFamily="34" charset="0"/>
              </a:rPr>
              <a:t>—</a:t>
            </a:r>
            <a:r>
              <a:rPr lang="zh-CN" altLang="en-US" sz="2800" dirty="0">
                <a:solidFill>
                  <a:schemeClr val="bg1"/>
                </a:solidFill>
                <a:latin typeface="黑体" panose="02010609060101010101" pitchFamily="49" charset="-122"/>
                <a:ea typeface="黑体" panose="02010609060101010101" pitchFamily="49" charset="-122"/>
                <a:cs typeface="Arial" panose="020B0604020202020204" pitchFamily="34" charset="0"/>
              </a:rPr>
              <a:t>空间聚类</a:t>
            </a:r>
            <a:endPar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endParaRPr>
          </a:p>
        </p:txBody>
      </p:sp>
      <p:sp>
        <p:nvSpPr>
          <p:cNvPr id="21" name="文本框 20"/>
          <p:cNvSpPr txBox="1"/>
          <p:nvPr/>
        </p:nvSpPr>
        <p:spPr>
          <a:xfrm>
            <a:off x="189174" y="6468120"/>
            <a:ext cx="562665" cy="369332"/>
          </a:xfrm>
          <a:prstGeom prst="rect">
            <a:avLst/>
          </a:prstGeom>
          <a:noFill/>
        </p:spPr>
        <p:txBody>
          <a:bodyPr wrap="square" rtlCol="0">
            <a:spAutoFit/>
          </a:bodyPr>
          <a:lstStyle/>
          <a:p>
            <a:r>
              <a:rPr lang="en-US" altLang="zh-CN" dirty="0">
                <a:solidFill>
                  <a:schemeClr val="bg1"/>
                </a:solidFill>
              </a:rPr>
              <a:t>10</a:t>
            </a:r>
            <a:endParaRPr lang="zh-CN" altLang="en-US" dirty="0">
              <a:solidFill>
                <a:schemeClr val="bg1"/>
              </a:solidFill>
            </a:endParaRPr>
          </a:p>
        </p:txBody>
      </p:sp>
      <p:pic>
        <p:nvPicPr>
          <p:cNvPr id="13" name="图片 12">
            <a:extLst>
              <a:ext uri="{FF2B5EF4-FFF2-40B4-BE49-F238E27FC236}">
                <a16:creationId xmlns:a16="http://schemas.microsoft.com/office/drawing/2014/main" id="{735900BA-A6DA-4AB6-A007-7943BA1B06CD}"/>
              </a:ext>
            </a:extLst>
          </p:cNvPr>
          <p:cNvPicPr>
            <a:picLocks noChangeAspect="1"/>
          </p:cNvPicPr>
          <p:nvPr/>
        </p:nvPicPr>
        <p:blipFill rotWithShape="1">
          <a:blip r:embed="rId4">
            <a:extLst>
              <a:ext uri="{28A0092B-C50C-407E-A947-70E740481C1C}">
                <a14:useLocalDpi xmlns:a14="http://schemas.microsoft.com/office/drawing/2010/main" val="0"/>
              </a:ext>
            </a:extLst>
          </a:blip>
          <a:srcRect l="5628" t="12036" r="12112" b="9963"/>
          <a:stretch/>
        </p:blipFill>
        <p:spPr>
          <a:xfrm>
            <a:off x="1085153" y="1079591"/>
            <a:ext cx="6899044" cy="5059289"/>
          </a:xfrm>
          <a:prstGeom prst="rect">
            <a:avLst/>
          </a:prstGeom>
        </p:spPr>
      </p:pic>
      <p:pic>
        <p:nvPicPr>
          <p:cNvPr id="11" name="图片 10">
            <a:extLst>
              <a:ext uri="{FF2B5EF4-FFF2-40B4-BE49-F238E27FC236}">
                <a16:creationId xmlns:a16="http://schemas.microsoft.com/office/drawing/2014/main" id="{EC1412AD-6BA8-4F69-B493-F6DE7A468C84}"/>
              </a:ext>
            </a:extLst>
          </p:cNvPr>
          <p:cNvPicPr>
            <a:picLocks noChangeAspect="1"/>
          </p:cNvPicPr>
          <p:nvPr/>
        </p:nvPicPr>
        <p:blipFill rotWithShape="1">
          <a:blip r:embed="rId5">
            <a:extLst>
              <a:ext uri="{28A0092B-C50C-407E-A947-70E740481C1C}">
                <a14:useLocalDpi xmlns:a14="http://schemas.microsoft.com/office/drawing/2010/main" val="0"/>
              </a:ext>
            </a:extLst>
          </a:blip>
          <a:srcRect l="3072" t="8766" r="3117" b="6282"/>
          <a:stretch/>
        </p:blipFill>
        <p:spPr>
          <a:xfrm>
            <a:off x="968355" y="1106925"/>
            <a:ext cx="7132640" cy="4932820"/>
          </a:xfrm>
          <a:prstGeom prst="rect">
            <a:avLst/>
          </a:prstGeom>
        </p:spPr>
      </p:pic>
      <p:pic>
        <p:nvPicPr>
          <p:cNvPr id="12" name="图片 11">
            <a:extLst>
              <a:ext uri="{FF2B5EF4-FFF2-40B4-BE49-F238E27FC236}">
                <a16:creationId xmlns:a16="http://schemas.microsoft.com/office/drawing/2014/main" id="{8D95825C-5A26-4C05-A50A-F3F335CFF7C1}"/>
              </a:ext>
            </a:extLst>
          </p:cNvPr>
          <p:cNvPicPr>
            <a:picLocks noChangeAspect="1"/>
          </p:cNvPicPr>
          <p:nvPr/>
        </p:nvPicPr>
        <p:blipFill rotWithShape="1">
          <a:blip r:embed="rId6">
            <a:extLst>
              <a:ext uri="{28A0092B-C50C-407E-A947-70E740481C1C}">
                <a14:useLocalDpi xmlns:a14="http://schemas.microsoft.com/office/drawing/2010/main" val="0"/>
              </a:ext>
            </a:extLst>
          </a:blip>
          <a:srcRect l="-20" t="10221" b="5667"/>
          <a:stretch/>
        </p:blipFill>
        <p:spPr>
          <a:xfrm>
            <a:off x="968355" y="1244737"/>
            <a:ext cx="7207290" cy="4795008"/>
          </a:xfrm>
          <a:prstGeom prst="rect">
            <a:avLst/>
          </a:prstGeom>
        </p:spPr>
      </p:pic>
      <p:sp>
        <p:nvSpPr>
          <p:cNvPr id="2" name="矩形 1">
            <a:extLst>
              <a:ext uri="{FF2B5EF4-FFF2-40B4-BE49-F238E27FC236}">
                <a16:creationId xmlns:a16="http://schemas.microsoft.com/office/drawing/2014/main" id="{21EA87D2-C945-4015-B176-13CF9930C4BA}"/>
              </a:ext>
            </a:extLst>
          </p:cNvPr>
          <p:cNvSpPr/>
          <p:nvPr/>
        </p:nvSpPr>
        <p:spPr>
          <a:xfrm>
            <a:off x="816494" y="6276692"/>
            <a:ext cx="9942945" cy="523220"/>
          </a:xfrm>
          <a:prstGeom prst="rect">
            <a:avLst/>
          </a:prstGeom>
        </p:spPr>
        <p:txBody>
          <a:bodyPr wrap="square">
            <a:spAutoFit/>
          </a:bodyPr>
          <a:lstStyle/>
          <a:p>
            <a:endParaRPr lang="zh-CN" altLang="en-US" sz="1400" dirty="0"/>
          </a:p>
          <a:p>
            <a:r>
              <a:rPr lang="zh-CN" altLang="en-US" sz="1400" dirty="0"/>
              <a:t>Topic-Enhanced Memory Networks for Personalised Point-of-Interest Recommendation</a:t>
            </a:r>
            <a:r>
              <a:rPr lang="en-US" altLang="zh-CN" sz="1400" dirty="0"/>
              <a:t>,</a:t>
            </a:r>
            <a:r>
              <a:rPr lang="zh-CN" altLang="en-US" sz="1400" dirty="0"/>
              <a:t>KDD 2019</a:t>
            </a:r>
          </a:p>
        </p:txBody>
      </p:sp>
    </p:spTree>
    <p:extLst>
      <p:ext uri="{BB962C8B-B14F-4D97-AF65-F5344CB8AC3E}">
        <p14:creationId xmlns:p14="http://schemas.microsoft.com/office/powerpoint/2010/main" val="4090844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3"/>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11"/>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xit" presetSubtype="0" fill="hold" nodeType="clickEffect">
                                  <p:stCondLst>
                                    <p:cond delay="0"/>
                                  </p:stCondLst>
                                  <p:childTnLst>
                                    <p:set>
                                      <p:cBhvr>
                                        <p:cTn id="13" dur="1" fill="hold">
                                          <p:stCondLst>
                                            <p:cond delay="0"/>
                                          </p:stCondLst>
                                        </p:cTn>
                                        <p:tgtEl>
                                          <p:spTgt spid="11"/>
                                        </p:tgtEl>
                                        <p:attrNameLst>
                                          <p:attrName>style.visibility</p:attrName>
                                        </p:attrNameLst>
                                      </p:cBhvr>
                                      <p:to>
                                        <p:strVal val="hidden"/>
                                      </p:to>
                                    </p:set>
                                  </p:childTnLst>
                                </p:cTn>
                              </p:par>
                            </p:childTnLst>
                          </p:cTn>
                        </p:par>
                        <p:par>
                          <p:cTn id="14" fill="hold">
                            <p:stCondLst>
                              <p:cond delay="0"/>
                            </p:stCondLst>
                            <p:childTnLst>
                              <p:par>
                                <p:cTn id="15" presetID="1" presetClass="entr" presetSubtype="0" fill="hold" nodeType="after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5" y="97651"/>
            <a:ext cx="5865189" cy="558038"/>
          </a:xfrm>
          <a:prstGeom prst="rect">
            <a:avLst/>
          </a:prstGeom>
          <a:noFill/>
        </p:spPr>
        <p:txBody>
          <a:bodyPr wrap="square" rtlCol="0">
            <a:spAutoFit/>
          </a:bodyPr>
          <a:lstStyle/>
          <a:p>
            <a:pPr fontAlgn="base">
              <a:lnSpc>
                <a:spcPct val="120000"/>
              </a:lnSpc>
              <a:spcBef>
                <a:spcPct val="0"/>
              </a:spcBef>
              <a:spcAft>
                <a:spcPct val="0"/>
              </a:spcAft>
            </a:pPr>
            <a:r>
              <a:rPr lang="zh-CN" altLang="en-US" sz="2800" b="1" dirty="0">
                <a:solidFill>
                  <a:sysClr val="window" lastClr="FFFFFF">
                    <a:lumMod val="95000"/>
                  </a:sysClr>
                </a:solidFill>
                <a:latin typeface="黑体" panose="02010609060101010101" pitchFamily="49" charset="-122"/>
                <a:ea typeface="黑体" panose="02010609060101010101" pitchFamily="49" charset="-122"/>
              </a:rPr>
              <a:t>区域划分</a:t>
            </a:r>
            <a:r>
              <a:rPr lang="en-US" altLang="zh-CN" sz="2800" dirty="0">
                <a:solidFill>
                  <a:schemeClr val="bg1"/>
                </a:solidFill>
                <a:latin typeface="黑体" panose="02010609060101010101" pitchFamily="49" charset="-122"/>
                <a:ea typeface="黑体" panose="02010609060101010101" pitchFamily="49" charset="-122"/>
                <a:cs typeface="Arial" panose="020B0604020202020204" pitchFamily="34" charset="0"/>
              </a:rPr>
              <a:t>—</a:t>
            </a:r>
            <a:r>
              <a:rPr lang="zh-CN" altLang="en-US" sz="2800" b="1" dirty="0">
                <a:solidFill>
                  <a:sysClr val="window" lastClr="FFFFFF">
                    <a:lumMod val="95000"/>
                  </a:sysClr>
                </a:solidFill>
                <a:latin typeface="黑体" panose="02010609060101010101" pitchFamily="49" charset="-122"/>
                <a:ea typeface="黑体" panose="02010609060101010101" pitchFamily="49" charset="-122"/>
              </a:rPr>
              <a:t>网格＋聚类</a:t>
            </a:r>
            <a:endPar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endParaRPr>
          </a:p>
        </p:txBody>
      </p:sp>
      <p:sp>
        <p:nvSpPr>
          <p:cNvPr id="13" name="文本框 12"/>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11</a:t>
            </a:r>
            <a:endParaRPr lang="zh-CN" altLang="en-US" dirty="0">
              <a:solidFill>
                <a:schemeClr val="bg1"/>
              </a:solidFill>
            </a:endParaRPr>
          </a:p>
        </p:txBody>
      </p:sp>
      <p:pic>
        <p:nvPicPr>
          <p:cNvPr id="15" name="图片 14">
            <a:extLst>
              <a:ext uri="{FF2B5EF4-FFF2-40B4-BE49-F238E27FC236}">
                <a16:creationId xmlns:a16="http://schemas.microsoft.com/office/drawing/2014/main" id="{14B5A0DA-5CA3-4AFE-8718-D8426078E8FB}"/>
              </a:ext>
            </a:extLst>
          </p:cNvPr>
          <p:cNvPicPr>
            <a:picLocks noChangeAspect="1"/>
          </p:cNvPicPr>
          <p:nvPr/>
        </p:nvPicPr>
        <p:blipFill rotWithShape="1">
          <a:blip r:embed="rId4">
            <a:extLst>
              <a:ext uri="{28A0092B-C50C-407E-A947-70E740481C1C}">
                <a14:useLocalDpi xmlns:a14="http://schemas.microsoft.com/office/drawing/2010/main" val="0"/>
              </a:ext>
            </a:extLst>
          </a:blip>
          <a:srcRect l="6903" t="8291" r="6746" b="8272"/>
          <a:stretch/>
        </p:blipFill>
        <p:spPr>
          <a:xfrm>
            <a:off x="776702" y="1052239"/>
            <a:ext cx="7804313" cy="5145822"/>
          </a:xfrm>
          <a:prstGeom prst="rect">
            <a:avLst/>
          </a:prstGeom>
        </p:spPr>
      </p:pic>
      <p:sp>
        <p:nvSpPr>
          <p:cNvPr id="2" name="矩形 1">
            <a:extLst>
              <a:ext uri="{FF2B5EF4-FFF2-40B4-BE49-F238E27FC236}">
                <a16:creationId xmlns:a16="http://schemas.microsoft.com/office/drawing/2014/main" id="{38DA5232-951D-4E4E-9E6D-8571177178F9}"/>
              </a:ext>
            </a:extLst>
          </p:cNvPr>
          <p:cNvSpPr/>
          <p:nvPr/>
        </p:nvSpPr>
        <p:spPr>
          <a:xfrm>
            <a:off x="776702" y="6419049"/>
            <a:ext cx="8901401" cy="395942"/>
          </a:xfrm>
          <a:prstGeom prst="rect">
            <a:avLst/>
          </a:prstGeom>
        </p:spPr>
        <p:txBody>
          <a:bodyPr wrap="square">
            <a:spAutoFit/>
          </a:bodyPr>
          <a:lstStyle/>
          <a:p>
            <a:pPr lvl="0" algn="just">
              <a:lnSpc>
                <a:spcPct val="173000"/>
              </a:lnSpc>
              <a:spcBef>
                <a:spcPts val="1300"/>
              </a:spcBef>
              <a:spcAft>
                <a:spcPts val="1300"/>
              </a:spcAft>
            </a:pPr>
            <a:r>
              <a:rPr lang="en-US" altLang="zh-CN" sz="1300" kern="100" dirty="0">
                <a:ea typeface="等线 Light" panose="02010600030101010101" pitchFamily="2" charset="-122"/>
                <a:cs typeface="Calibri" panose="020F0502020204030204" pitchFamily="34" charset="0"/>
              </a:rPr>
              <a:t>Exploring the Urban Region-of-Interest through the Analysis of Online Map Search Queries, KDD 2018.</a:t>
            </a:r>
            <a:endParaRPr lang="zh-CN" altLang="zh-CN" sz="1300" kern="100" dirty="0">
              <a:ea typeface="等线 Light" panose="02010600030101010101" pitchFamily="2" charset="-122"/>
              <a:cs typeface="Calibri" panose="020F0502020204030204" pitchFamily="34" charset="0"/>
            </a:endParaRPr>
          </a:p>
        </p:txBody>
      </p:sp>
    </p:spTree>
    <p:extLst>
      <p:ext uri="{BB962C8B-B14F-4D97-AF65-F5344CB8AC3E}">
        <p14:creationId xmlns:p14="http://schemas.microsoft.com/office/powerpoint/2010/main" val="4148117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常用模型</a:t>
            </a:r>
            <a:r>
              <a:rPr lang="en-US" altLang="zh-CN" sz="2800" dirty="0">
                <a:solidFill>
                  <a:schemeClr val="bg1"/>
                </a:solidFill>
                <a:latin typeface="黑体" panose="02010609060101010101" pitchFamily="49" charset="-122"/>
                <a:ea typeface="黑体" panose="02010609060101010101" pitchFamily="49" charset="-122"/>
                <a:cs typeface="Arial" panose="020B0604020202020204" pitchFamily="34" charset="0"/>
              </a:rPr>
              <a:t>—</a:t>
            </a:r>
            <a:r>
              <a:rPr lang="zh-CN" altLang="en-US" sz="2800" dirty="0">
                <a:solidFill>
                  <a:schemeClr val="bg1"/>
                </a:solidFill>
                <a:latin typeface="黑体" panose="02010609060101010101" pitchFamily="49" charset="-122"/>
                <a:ea typeface="黑体" panose="02010609060101010101" pitchFamily="49" charset="-122"/>
                <a:cs typeface="Arial" panose="020B0604020202020204" pitchFamily="34" charset="0"/>
              </a:rPr>
              <a:t>主题模型</a:t>
            </a:r>
            <a:endPar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endParaRPr>
          </a:p>
        </p:txBody>
      </p:sp>
      <p:sp>
        <p:nvSpPr>
          <p:cNvPr id="21" name="文本框 20"/>
          <p:cNvSpPr txBox="1"/>
          <p:nvPr/>
        </p:nvSpPr>
        <p:spPr>
          <a:xfrm>
            <a:off x="189174" y="6468120"/>
            <a:ext cx="562665" cy="369332"/>
          </a:xfrm>
          <a:prstGeom prst="rect">
            <a:avLst/>
          </a:prstGeom>
          <a:noFill/>
        </p:spPr>
        <p:txBody>
          <a:bodyPr wrap="square" rtlCol="0">
            <a:spAutoFit/>
          </a:bodyPr>
          <a:lstStyle/>
          <a:p>
            <a:r>
              <a:rPr lang="en-US" altLang="zh-CN" dirty="0">
                <a:solidFill>
                  <a:schemeClr val="bg1"/>
                </a:solidFill>
              </a:rPr>
              <a:t>12</a:t>
            </a:r>
            <a:endParaRPr lang="zh-CN" altLang="en-US" dirty="0">
              <a:solidFill>
                <a:schemeClr val="bg1"/>
              </a:solidFill>
            </a:endParaRPr>
          </a:p>
        </p:txBody>
      </p:sp>
      <p:pic>
        <p:nvPicPr>
          <p:cNvPr id="24" name="图片 23">
            <a:extLst>
              <a:ext uri="{FF2B5EF4-FFF2-40B4-BE49-F238E27FC236}">
                <a16:creationId xmlns:a16="http://schemas.microsoft.com/office/drawing/2014/main" id="{B16DC575-6DF6-494A-94DE-8766E5E04D3A}"/>
              </a:ext>
            </a:extLst>
          </p:cNvPr>
          <p:cNvPicPr>
            <a:picLocks noChangeAspect="1"/>
          </p:cNvPicPr>
          <p:nvPr/>
        </p:nvPicPr>
        <p:blipFill rotWithShape="1">
          <a:blip r:embed="rId4"/>
          <a:srcRect l="32447" t="10572" r="33742" b="50970"/>
          <a:stretch/>
        </p:blipFill>
        <p:spPr>
          <a:xfrm>
            <a:off x="4872878" y="1228492"/>
            <a:ext cx="1219535" cy="1387108"/>
          </a:xfrm>
          <a:prstGeom prst="rect">
            <a:avLst/>
          </a:prstGeom>
        </p:spPr>
      </p:pic>
      <p:pic>
        <p:nvPicPr>
          <p:cNvPr id="26" name="图片 25">
            <a:extLst>
              <a:ext uri="{FF2B5EF4-FFF2-40B4-BE49-F238E27FC236}">
                <a16:creationId xmlns:a16="http://schemas.microsoft.com/office/drawing/2014/main" id="{70A988A3-4049-4EFB-A948-7756B06D0C38}"/>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897817" y="1251970"/>
            <a:ext cx="1079342" cy="1323976"/>
          </a:xfrm>
          <a:prstGeom prst="rect">
            <a:avLst/>
          </a:prstGeom>
        </p:spPr>
      </p:pic>
      <p:grpSp>
        <p:nvGrpSpPr>
          <p:cNvPr id="47" name="组合 46">
            <a:extLst>
              <a:ext uri="{FF2B5EF4-FFF2-40B4-BE49-F238E27FC236}">
                <a16:creationId xmlns:a16="http://schemas.microsoft.com/office/drawing/2014/main" id="{11163587-F7CC-4FF5-BFDA-AF320A50CDAE}"/>
              </a:ext>
            </a:extLst>
          </p:cNvPr>
          <p:cNvGrpSpPr/>
          <p:nvPr/>
        </p:nvGrpSpPr>
        <p:grpSpPr>
          <a:xfrm>
            <a:off x="4391341" y="5074152"/>
            <a:ext cx="4404901" cy="904340"/>
            <a:chOff x="2213810" y="5272673"/>
            <a:chExt cx="4404901" cy="904340"/>
          </a:xfrm>
        </p:grpSpPr>
        <p:sp>
          <p:nvSpPr>
            <p:cNvPr id="31" name="箭头: 右 30">
              <a:extLst>
                <a:ext uri="{FF2B5EF4-FFF2-40B4-BE49-F238E27FC236}">
                  <a16:creationId xmlns:a16="http://schemas.microsoft.com/office/drawing/2014/main" id="{2492B614-0E65-49DC-9B95-169E9C65E508}"/>
                </a:ext>
              </a:extLst>
            </p:cNvPr>
            <p:cNvSpPr/>
            <p:nvPr/>
          </p:nvSpPr>
          <p:spPr>
            <a:xfrm flipV="1">
              <a:off x="4654572" y="5566779"/>
              <a:ext cx="822289" cy="282742"/>
            </a:xfrm>
            <a:prstGeom prst="rightArrow">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350"/>
            </a:p>
          </p:txBody>
        </p:sp>
        <p:sp>
          <p:nvSpPr>
            <p:cNvPr id="30" name="箭头: 右 29">
              <a:extLst>
                <a:ext uri="{FF2B5EF4-FFF2-40B4-BE49-F238E27FC236}">
                  <a16:creationId xmlns:a16="http://schemas.microsoft.com/office/drawing/2014/main" id="{193DEF77-092A-45D0-9320-6CED3378F3BB}"/>
                </a:ext>
              </a:extLst>
            </p:cNvPr>
            <p:cNvSpPr/>
            <p:nvPr/>
          </p:nvSpPr>
          <p:spPr>
            <a:xfrm flipV="1">
              <a:off x="3036099" y="5583472"/>
              <a:ext cx="822289" cy="282742"/>
            </a:xfrm>
            <a:prstGeom prst="rightArrow">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350"/>
            </a:p>
          </p:txBody>
        </p:sp>
        <p:sp>
          <p:nvSpPr>
            <p:cNvPr id="27" name="椭圆 26">
              <a:extLst>
                <a:ext uri="{FF2B5EF4-FFF2-40B4-BE49-F238E27FC236}">
                  <a16:creationId xmlns:a16="http://schemas.microsoft.com/office/drawing/2014/main" id="{442AD759-5814-4F9E-AFAC-C8387D148A5F}"/>
                </a:ext>
              </a:extLst>
            </p:cNvPr>
            <p:cNvSpPr/>
            <p:nvPr/>
          </p:nvSpPr>
          <p:spPr>
            <a:xfrm>
              <a:off x="2213810" y="5272674"/>
              <a:ext cx="912627" cy="904339"/>
            </a:xfrm>
            <a:prstGeom prst="ellipse">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350"/>
            </a:p>
          </p:txBody>
        </p:sp>
        <p:sp>
          <p:nvSpPr>
            <p:cNvPr id="28" name="椭圆 27">
              <a:extLst>
                <a:ext uri="{FF2B5EF4-FFF2-40B4-BE49-F238E27FC236}">
                  <a16:creationId xmlns:a16="http://schemas.microsoft.com/office/drawing/2014/main" id="{DA65E306-4AEE-469C-B395-0822F913ACF2}"/>
                </a:ext>
              </a:extLst>
            </p:cNvPr>
            <p:cNvSpPr/>
            <p:nvPr/>
          </p:nvSpPr>
          <p:spPr>
            <a:xfrm>
              <a:off x="3858388" y="5272674"/>
              <a:ext cx="912627" cy="904339"/>
            </a:xfrm>
            <a:prstGeom prst="ellipse">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350"/>
            </a:p>
          </p:txBody>
        </p:sp>
        <p:sp>
          <p:nvSpPr>
            <p:cNvPr id="29" name="椭圆 28">
              <a:extLst>
                <a:ext uri="{FF2B5EF4-FFF2-40B4-BE49-F238E27FC236}">
                  <a16:creationId xmlns:a16="http://schemas.microsoft.com/office/drawing/2014/main" id="{A4942F4B-F61E-4650-B174-1B6739D591CB}"/>
                </a:ext>
              </a:extLst>
            </p:cNvPr>
            <p:cNvSpPr/>
            <p:nvPr/>
          </p:nvSpPr>
          <p:spPr>
            <a:xfrm>
              <a:off x="5465737" y="5272673"/>
              <a:ext cx="912627" cy="904339"/>
            </a:xfrm>
            <a:prstGeom prst="ellipse">
              <a:avLst/>
            </a:prstGeom>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350"/>
            </a:p>
          </p:txBody>
        </p:sp>
        <p:sp>
          <p:nvSpPr>
            <p:cNvPr id="32" name="文本框 31">
              <a:extLst>
                <a:ext uri="{FF2B5EF4-FFF2-40B4-BE49-F238E27FC236}">
                  <a16:creationId xmlns:a16="http://schemas.microsoft.com/office/drawing/2014/main" id="{4EBC4C78-DAF6-4187-AA6B-C8E24E9445E3}"/>
                </a:ext>
              </a:extLst>
            </p:cNvPr>
            <p:cNvSpPr txBox="1"/>
            <p:nvPr/>
          </p:nvSpPr>
          <p:spPr>
            <a:xfrm>
              <a:off x="2310693" y="5524787"/>
              <a:ext cx="912626" cy="400110"/>
            </a:xfrm>
            <a:prstGeom prst="rect">
              <a:avLst/>
            </a:prstGeom>
            <a:noFill/>
          </p:spPr>
          <p:txBody>
            <a:bodyPr wrap="square" rtlCol="0">
              <a:spAutoFit/>
            </a:bodyPr>
            <a:lstStyle/>
            <a:p>
              <a:r>
                <a:rPr lang="zh-CN" altLang="en-US" sz="2000" dirty="0">
                  <a:solidFill>
                    <a:schemeClr val="bg1"/>
                  </a:solidFill>
                  <a:latin typeface="黑体" panose="02010609060101010101" pitchFamily="49" charset="-122"/>
                  <a:ea typeface="黑体" panose="02010609060101010101" pitchFamily="49" charset="-122"/>
                </a:rPr>
                <a:t>区域</a:t>
              </a:r>
            </a:p>
          </p:txBody>
        </p:sp>
        <p:sp>
          <p:nvSpPr>
            <p:cNvPr id="33" name="文本框 32">
              <a:extLst>
                <a:ext uri="{FF2B5EF4-FFF2-40B4-BE49-F238E27FC236}">
                  <a16:creationId xmlns:a16="http://schemas.microsoft.com/office/drawing/2014/main" id="{E6191226-2C38-49C3-B879-01A1CBCBDA95}"/>
                </a:ext>
              </a:extLst>
            </p:cNvPr>
            <p:cNvSpPr txBox="1"/>
            <p:nvPr/>
          </p:nvSpPr>
          <p:spPr>
            <a:xfrm>
              <a:off x="3960252" y="5508095"/>
              <a:ext cx="912626" cy="400110"/>
            </a:xfrm>
            <a:prstGeom prst="rect">
              <a:avLst/>
            </a:prstGeom>
            <a:noFill/>
          </p:spPr>
          <p:txBody>
            <a:bodyPr wrap="square" rtlCol="0">
              <a:spAutoFit/>
            </a:bodyPr>
            <a:lstStyle/>
            <a:p>
              <a:r>
                <a:rPr lang="zh-CN" altLang="en-US" sz="2000" dirty="0">
                  <a:solidFill>
                    <a:schemeClr val="bg1"/>
                  </a:solidFill>
                  <a:latin typeface="黑体" panose="02010609060101010101" pitchFamily="49" charset="-122"/>
                  <a:ea typeface="黑体" panose="02010609060101010101" pitchFamily="49" charset="-122"/>
                </a:rPr>
                <a:t>功能</a:t>
              </a:r>
            </a:p>
          </p:txBody>
        </p:sp>
        <p:sp>
          <p:nvSpPr>
            <p:cNvPr id="34" name="文本框 33">
              <a:extLst>
                <a:ext uri="{FF2B5EF4-FFF2-40B4-BE49-F238E27FC236}">
                  <a16:creationId xmlns:a16="http://schemas.microsoft.com/office/drawing/2014/main" id="{29E27CF6-3793-4105-B107-9F8012BA0898}"/>
                </a:ext>
              </a:extLst>
            </p:cNvPr>
            <p:cNvSpPr txBox="1"/>
            <p:nvPr/>
          </p:nvSpPr>
          <p:spPr>
            <a:xfrm>
              <a:off x="5465737" y="5524787"/>
              <a:ext cx="1152974" cy="400110"/>
            </a:xfrm>
            <a:prstGeom prst="rect">
              <a:avLst/>
            </a:prstGeom>
            <a:noFill/>
          </p:spPr>
          <p:txBody>
            <a:bodyPr wrap="square" rtlCol="0">
              <a:spAutoFit/>
            </a:bodyPr>
            <a:lstStyle/>
            <a:p>
              <a:r>
                <a:rPr lang="zh-CN" altLang="en-US" sz="2000" dirty="0">
                  <a:solidFill>
                    <a:schemeClr val="bg1"/>
                  </a:solidFill>
                  <a:latin typeface="黑体" panose="02010609060101010101" pitchFamily="49" charset="-122"/>
                  <a:ea typeface="黑体" panose="02010609060101010101" pitchFamily="49" charset="-122"/>
                </a:rPr>
                <a:t>兴趣点</a:t>
              </a:r>
            </a:p>
          </p:txBody>
        </p:sp>
      </p:grpSp>
      <p:grpSp>
        <p:nvGrpSpPr>
          <p:cNvPr id="46" name="组合 45">
            <a:extLst>
              <a:ext uri="{FF2B5EF4-FFF2-40B4-BE49-F238E27FC236}">
                <a16:creationId xmlns:a16="http://schemas.microsoft.com/office/drawing/2014/main" id="{50626CF8-97D6-4961-B232-76DA26E2EE51}"/>
              </a:ext>
            </a:extLst>
          </p:cNvPr>
          <p:cNvGrpSpPr/>
          <p:nvPr/>
        </p:nvGrpSpPr>
        <p:grpSpPr>
          <a:xfrm>
            <a:off x="4391037" y="3799201"/>
            <a:ext cx="4501783" cy="904340"/>
            <a:chOff x="2213810" y="4099525"/>
            <a:chExt cx="4501783" cy="904340"/>
          </a:xfrm>
        </p:grpSpPr>
        <p:sp>
          <p:nvSpPr>
            <p:cNvPr id="35" name="箭头: 右 34">
              <a:extLst>
                <a:ext uri="{FF2B5EF4-FFF2-40B4-BE49-F238E27FC236}">
                  <a16:creationId xmlns:a16="http://schemas.microsoft.com/office/drawing/2014/main" id="{8CB836F5-98ED-45CB-A07B-20BC1DBC111C}"/>
                </a:ext>
              </a:extLst>
            </p:cNvPr>
            <p:cNvSpPr/>
            <p:nvPr/>
          </p:nvSpPr>
          <p:spPr>
            <a:xfrm flipV="1">
              <a:off x="4654572" y="4393631"/>
              <a:ext cx="822289" cy="282742"/>
            </a:xfrm>
            <a:prstGeom prst="rightArrow">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350"/>
            </a:p>
          </p:txBody>
        </p:sp>
        <p:sp>
          <p:nvSpPr>
            <p:cNvPr id="36" name="箭头: 右 35">
              <a:extLst>
                <a:ext uri="{FF2B5EF4-FFF2-40B4-BE49-F238E27FC236}">
                  <a16:creationId xmlns:a16="http://schemas.microsoft.com/office/drawing/2014/main" id="{630BABD7-1FAF-46DE-8357-D8316A65BC4A}"/>
                </a:ext>
              </a:extLst>
            </p:cNvPr>
            <p:cNvSpPr/>
            <p:nvPr/>
          </p:nvSpPr>
          <p:spPr>
            <a:xfrm flipV="1">
              <a:off x="3036099" y="4410324"/>
              <a:ext cx="822289" cy="282742"/>
            </a:xfrm>
            <a:prstGeom prst="rightArrow">
              <a:avLst/>
            </a:prstGeom>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350"/>
            </a:p>
          </p:txBody>
        </p:sp>
        <p:sp>
          <p:nvSpPr>
            <p:cNvPr id="37" name="椭圆 36">
              <a:extLst>
                <a:ext uri="{FF2B5EF4-FFF2-40B4-BE49-F238E27FC236}">
                  <a16:creationId xmlns:a16="http://schemas.microsoft.com/office/drawing/2014/main" id="{70833EB4-3D26-4FDD-ABF1-23F5CCCC41A8}"/>
                </a:ext>
              </a:extLst>
            </p:cNvPr>
            <p:cNvSpPr/>
            <p:nvPr/>
          </p:nvSpPr>
          <p:spPr>
            <a:xfrm>
              <a:off x="2213810" y="4099526"/>
              <a:ext cx="912627" cy="904339"/>
            </a:xfrm>
            <a:prstGeom prst="ellipse">
              <a:avLst/>
            </a:prstGeom>
            <a:ln w="28575"/>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350" dirty="0"/>
            </a:p>
          </p:txBody>
        </p:sp>
        <p:sp>
          <p:nvSpPr>
            <p:cNvPr id="38" name="椭圆 37">
              <a:extLst>
                <a:ext uri="{FF2B5EF4-FFF2-40B4-BE49-F238E27FC236}">
                  <a16:creationId xmlns:a16="http://schemas.microsoft.com/office/drawing/2014/main" id="{04D48314-4FAF-47E9-870E-357409D126ED}"/>
                </a:ext>
              </a:extLst>
            </p:cNvPr>
            <p:cNvSpPr/>
            <p:nvPr/>
          </p:nvSpPr>
          <p:spPr>
            <a:xfrm>
              <a:off x="3858388" y="4099526"/>
              <a:ext cx="912627" cy="904339"/>
            </a:xfrm>
            <a:prstGeom prst="ellipse">
              <a:avLst/>
            </a:prstGeom>
            <a:solidFill>
              <a:schemeClr val="bg1"/>
            </a:solidFill>
            <a:ln w="28575"/>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350"/>
            </a:p>
          </p:txBody>
        </p:sp>
        <p:sp>
          <p:nvSpPr>
            <p:cNvPr id="39" name="椭圆 38">
              <a:extLst>
                <a:ext uri="{FF2B5EF4-FFF2-40B4-BE49-F238E27FC236}">
                  <a16:creationId xmlns:a16="http://schemas.microsoft.com/office/drawing/2014/main" id="{724CADA2-FFAE-4DB6-8C14-394671EDEC70}"/>
                </a:ext>
              </a:extLst>
            </p:cNvPr>
            <p:cNvSpPr/>
            <p:nvPr/>
          </p:nvSpPr>
          <p:spPr>
            <a:xfrm>
              <a:off x="5465737" y="4099525"/>
              <a:ext cx="912627" cy="904339"/>
            </a:xfrm>
            <a:prstGeom prst="ellipse">
              <a:avLst/>
            </a:prstGeom>
            <a:noFill/>
            <a:ln w="28575"/>
          </p:spPr>
          <p:style>
            <a:lnRef idx="1">
              <a:schemeClr val="accent1"/>
            </a:lnRef>
            <a:fillRef idx="3">
              <a:schemeClr val="accent1"/>
            </a:fillRef>
            <a:effectRef idx="2">
              <a:schemeClr val="accent1"/>
            </a:effectRef>
            <a:fontRef idx="minor">
              <a:schemeClr val="lt1"/>
            </a:fontRef>
          </p:style>
          <p:txBody>
            <a:bodyPr rtlCol="0" anchor="ctr"/>
            <a:lstStyle/>
            <a:p>
              <a:pPr algn="ctr"/>
              <a:endParaRPr lang="zh-CN" altLang="en-US" sz="1350" dirty="0"/>
            </a:p>
          </p:txBody>
        </p:sp>
        <p:sp>
          <p:nvSpPr>
            <p:cNvPr id="40" name="文本框 39">
              <a:extLst>
                <a:ext uri="{FF2B5EF4-FFF2-40B4-BE49-F238E27FC236}">
                  <a16:creationId xmlns:a16="http://schemas.microsoft.com/office/drawing/2014/main" id="{D8A8153B-707F-4ED8-B807-2582E6818BB2}"/>
                </a:ext>
              </a:extLst>
            </p:cNvPr>
            <p:cNvSpPr txBox="1"/>
            <p:nvPr/>
          </p:nvSpPr>
          <p:spPr>
            <a:xfrm>
              <a:off x="2310693" y="4351639"/>
              <a:ext cx="912626" cy="400110"/>
            </a:xfrm>
            <a:prstGeom prst="rect">
              <a:avLst/>
            </a:prstGeom>
            <a:noFill/>
          </p:spPr>
          <p:txBody>
            <a:bodyPr wrap="square" rtlCol="0">
              <a:spAutoFit/>
            </a:bodyPr>
            <a:lstStyle/>
            <a:p>
              <a:r>
                <a:rPr lang="zh-CN" altLang="en-US" sz="2000" dirty="0">
                  <a:solidFill>
                    <a:srgbClr val="5B9BD5"/>
                  </a:solidFill>
                  <a:latin typeface="黑体" panose="02010609060101010101" pitchFamily="49" charset="-122"/>
                  <a:ea typeface="黑体" panose="02010609060101010101" pitchFamily="49" charset="-122"/>
                </a:rPr>
                <a:t>文档</a:t>
              </a:r>
            </a:p>
          </p:txBody>
        </p:sp>
        <p:sp>
          <p:nvSpPr>
            <p:cNvPr id="41" name="文本框 40">
              <a:extLst>
                <a:ext uri="{FF2B5EF4-FFF2-40B4-BE49-F238E27FC236}">
                  <a16:creationId xmlns:a16="http://schemas.microsoft.com/office/drawing/2014/main" id="{31094DAC-444B-498D-B6CC-C7561E7F266A}"/>
                </a:ext>
              </a:extLst>
            </p:cNvPr>
            <p:cNvSpPr txBox="1"/>
            <p:nvPr/>
          </p:nvSpPr>
          <p:spPr>
            <a:xfrm>
              <a:off x="3960252" y="4334947"/>
              <a:ext cx="912626" cy="400110"/>
            </a:xfrm>
            <a:prstGeom prst="rect">
              <a:avLst/>
            </a:prstGeom>
            <a:noFill/>
          </p:spPr>
          <p:txBody>
            <a:bodyPr wrap="square" rtlCol="0">
              <a:spAutoFit/>
            </a:bodyPr>
            <a:lstStyle/>
            <a:p>
              <a:r>
                <a:rPr lang="zh-CN" altLang="en-US" sz="2000" dirty="0">
                  <a:solidFill>
                    <a:srgbClr val="5B9BD5"/>
                  </a:solidFill>
                  <a:latin typeface="黑体" panose="02010609060101010101" pitchFamily="49" charset="-122"/>
                  <a:ea typeface="黑体" panose="02010609060101010101" pitchFamily="49" charset="-122"/>
                </a:rPr>
                <a:t>主题</a:t>
              </a:r>
            </a:p>
          </p:txBody>
        </p:sp>
        <p:sp>
          <p:nvSpPr>
            <p:cNvPr id="42" name="文本框 41">
              <a:extLst>
                <a:ext uri="{FF2B5EF4-FFF2-40B4-BE49-F238E27FC236}">
                  <a16:creationId xmlns:a16="http://schemas.microsoft.com/office/drawing/2014/main" id="{79F55855-3E43-49FE-B3EC-86D87D802ABD}"/>
                </a:ext>
              </a:extLst>
            </p:cNvPr>
            <p:cNvSpPr txBox="1"/>
            <p:nvPr/>
          </p:nvSpPr>
          <p:spPr>
            <a:xfrm>
              <a:off x="5562619" y="4337984"/>
              <a:ext cx="1152974" cy="400110"/>
            </a:xfrm>
            <a:prstGeom prst="rect">
              <a:avLst/>
            </a:prstGeom>
            <a:noFill/>
          </p:spPr>
          <p:txBody>
            <a:bodyPr wrap="square" rtlCol="0">
              <a:spAutoFit/>
            </a:bodyPr>
            <a:lstStyle/>
            <a:p>
              <a:r>
                <a:rPr lang="zh-CN" altLang="en-US" sz="2000" dirty="0">
                  <a:solidFill>
                    <a:srgbClr val="5B9BD5"/>
                  </a:solidFill>
                  <a:latin typeface="黑体" panose="02010609060101010101" pitchFamily="49" charset="-122"/>
                  <a:ea typeface="黑体" panose="02010609060101010101" pitchFamily="49" charset="-122"/>
                </a:rPr>
                <a:t>单词</a:t>
              </a:r>
            </a:p>
          </p:txBody>
        </p:sp>
      </p:grpSp>
      <p:sp>
        <p:nvSpPr>
          <p:cNvPr id="44" name="文本框 43">
            <a:extLst>
              <a:ext uri="{FF2B5EF4-FFF2-40B4-BE49-F238E27FC236}">
                <a16:creationId xmlns:a16="http://schemas.microsoft.com/office/drawing/2014/main" id="{AC3F49EB-18A1-4E80-910F-D6533FD7F42D}"/>
              </a:ext>
            </a:extLst>
          </p:cNvPr>
          <p:cNvSpPr txBox="1"/>
          <p:nvPr/>
        </p:nvSpPr>
        <p:spPr>
          <a:xfrm>
            <a:off x="5121789" y="2483177"/>
            <a:ext cx="1074908" cy="923330"/>
          </a:xfrm>
          <a:prstGeom prst="rect">
            <a:avLst/>
          </a:prstGeom>
          <a:noFill/>
        </p:spPr>
        <p:txBody>
          <a:bodyPr wrap="square" rtlCol="0">
            <a:spAutoFit/>
          </a:bodyPr>
          <a:lstStyle/>
          <a:p>
            <a:r>
              <a:rPr lang="en-US" altLang="zh-CN" sz="5400" dirty="0">
                <a:latin typeface="黑体" panose="02010609060101010101" pitchFamily="49" charset="-122"/>
                <a:ea typeface="黑体" panose="02010609060101010101" pitchFamily="49" charset="-122"/>
              </a:rPr>
              <a:t>×</a:t>
            </a:r>
            <a:endParaRPr lang="zh-CN" altLang="en-US" sz="5400" dirty="0">
              <a:latin typeface="黑体" panose="02010609060101010101" pitchFamily="49" charset="-122"/>
              <a:ea typeface="黑体" panose="02010609060101010101" pitchFamily="49" charset="-122"/>
            </a:endParaRPr>
          </a:p>
        </p:txBody>
      </p:sp>
      <p:sp>
        <p:nvSpPr>
          <p:cNvPr id="45" name="文本框 44">
            <a:extLst>
              <a:ext uri="{FF2B5EF4-FFF2-40B4-BE49-F238E27FC236}">
                <a16:creationId xmlns:a16="http://schemas.microsoft.com/office/drawing/2014/main" id="{5093284B-CFF2-4EA3-916E-0FAAF8AA712D}"/>
              </a:ext>
            </a:extLst>
          </p:cNvPr>
          <p:cNvSpPr txBox="1"/>
          <p:nvPr/>
        </p:nvSpPr>
        <p:spPr>
          <a:xfrm>
            <a:off x="7002101" y="2437010"/>
            <a:ext cx="1074908" cy="1015663"/>
          </a:xfrm>
          <a:prstGeom prst="rect">
            <a:avLst/>
          </a:prstGeom>
          <a:noFill/>
        </p:spPr>
        <p:txBody>
          <a:bodyPr wrap="square" rtlCol="0">
            <a:spAutoFit/>
          </a:bodyPr>
          <a:lstStyle/>
          <a:p>
            <a:r>
              <a:rPr lang="zh-CN" altLang="en-US" sz="6000" dirty="0">
                <a:latin typeface="黑体" panose="02010609060101010101" pitchFamily="49" charset="-122"/>
                <a:ea typeface="黑体" panose="02010609060101010101" pitchFamily="49" charset="-122"/>
              </a:rPr>
              <a:t>√</a:t>
            </a:r>
          </a:p>
        </p:txBody>
      </p:sp>
      <p:sp>
        <p:nvSpPr>
          <p:cNvPr id="4" name="矩形 3">
            <a:extLst>
              <a:ext uri="{FF2B5EF4-FFF2-40B4-BE49-F238E27FC236}">
                <a16:creationId xmlns:a16="http://schemas.microsoft.com/office/drawing/2014/main" id="{C0B9385E-A474-461C-9552-09250E47CEE6}"/>
              </a:ext>
            </a:extLst>
          </p:cNvPr>
          <p:cNvSpPr/>
          <p:nvPr/>
        </p:nvSpPr>
        <p:spPr>
          <a:xfrm>
            <a:off x="456313" y="1395536"/>
            <a:ext cx="4572000" cy="1113766"/>
          </a:xfrm>
          <a:prstGeom prst="rect">
            <a:avLst/>
          </a:prstGeom>
        </p:spPr>
        <p:txBody>
          <a:bodyPr>
            <a:spAutoFit/>
          </a:bodyPr>
          <a:lstStyle/>
          <a:p>
            <a:pPr>
              <a:lnSpc>
                <a:spcPct val="150000"/>
              </a:lnSpc>
            </a:pPr>
            <a:r>
              <a:rPr lang="zh-CN" altLang="en-US" sz="2400" dirty="0">
                <a:solidFill>
                  <a:srgbClr val="000000"/>
                </a:solidFill>
                <a:latin typeface="黑体" panose="02010609060101010101" pitchFamily="49" charset="-122"/>
                <a:ea typeface="黑体" panose="02010609060101010101" pitchFamily="49" charset="-122"/>
              </a:rPr>
              <a:t>“乔布斯离我们而去了。”</a:t>
            </a:r>
          </a:p>
          <a:p>
            <a:pPr>
              <a:lnSpc>
                <a:spcPct val="150000"/>
              </a:lnSpc>
            </a:pPr>
            <a:r>
              <a:rPr lang="zh-CN" altLang="en-US" sz="2400" dirty="0">
                <a:solidFill>
                  <a:srgbClr val="000000"/>
                </a:solidFill>
                <a:latin typeface="黑体" panose="02010609060101010101" pitchFamily="49" charset="-122"/>
                <a:ea typeface="黑体" panose="02010609060101010101" pitchFamily="49" charset="-122"/>
              </a:rPr>
              <a:t>“苹果价格会不会降？”</a:t>
            </a:r>
            <a:endParaRPr lang="zh-CN" altLang="en-US" sz="2400" b="0" i="0" u="none" strike="noStrike" dirty="0">
              <a:solidFill>
                <a:srgbClr val="000000"/>
              </a:solidFill>
              <a:effectLst/>
              <a:latin typeface="黑体" panose="02010609060101010101" pitchFamily="49" charset="-122"/>
              <a:ea typeface="黑体" panose="02010609060101010101" pitchFamily="49" charset="-122"/>
            </a:endParaRPr>
          </a:p>
        </p:txBody>
      </p:sp>
      <p:sp>
        <p:nvSpPr>
          <p:cNvPr id="43" name="椭圆 42">
            <a:extLst>
              <a:ext uri="{FF2B5EF4-FFF2-40B4-BE49-F238E27FC236}">
                <a16:creationId xmlns:a16="http://schemas.microsoft.com/office/drawing/2014/main" id="{6FAA474D-965C-40E9-9343-205F1042762A}"/>
              </a:ext>
            </a:extLst>
          </p:cNvPr>
          <p:cNvSpPr/>
          <p:nvPr/>
        </p:nvSpPr>
        <p:spPr>
          <a:xfrm>
            <a:off x="785215" y="2031512"/>
            <a:ext cx="673768" cy="549993"/>
          </a:xfrm>
          <a:prstGeom prst="ellipse">
            <a:avLst/>
          </a:prstGeom>
          <a:noFill/>
          <a:ln w="19050">
            <a:solidFill>
              <a:srgbClr val="FF0000"/>
            </a:solidFill>
            <a:prstDash val="lg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350"/>
          </a:p>
        </p:txBody>
      </p:sp>
      <p:sp>
        <p:nvSpPr>
          <p:cNvPr id="50" name="箭头: 环形 49">
            <a:extLst>
              <a:ext uri="{FF2B5EF4-FFF2-40B4-BE49-F238E27FC236}">
                <a16:creationId xmlns:a16="http://schemas.microsoft.com/office/drawing/2014/main" id="{A2B6EA13-BD77-4DF9-B0BE-545BA884A46F}"/>
              </a:ext>
            </a:extLst>
          </p:cNvPr>
          <p:cNvSpPr/>
          <p:nvPr/>
        </p:nvSpPr>
        <p:spPr>
          <a:xfrm rot="16200000">
            <a:off x="363138" y="1505235"/>
            <a:ext cx="725227" cy="1132359"/>
          </a:xfrm>
          <a:prstGeom prst="circularArrow">
            <a:avLst>
              <a:gd name="adj1" fmla="val 12500"/>
              <a:gd name="adj2" fmla="val 1142319"/>
              <a:gd name="adj3" fmla="val 20457681"/>
              <a:gd name="adj4" fmla="val 11529825"/>
              <a:gd name="adj5" fmla="val 12500"/>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schemeClr val="tx1"/>
              </a:solidFill>
            </a:endParaRPr>
          </a:p>
        </p:txBody>
      </p:sp>
      <p:sp>
        <p:nvSpPr>
          <p:cNvPr id="51" name="椭圆 50">
            <a:extLst>
              <a:ext uri="{FF2B5EF4-FFF2-40B4-BE49-F238E27FC236}">
                <a16:creationId xmlns:a16="http://schemas.microsoft.com/office/drawing/2014/main" id="{FB225EFB-601B-4672-A51C-41EE49CC9733}"/>
              </a:ext>
            </a:extLst>
          </p:cNvPr>
          <p:cNvSpPr/>
          <p:nvPr/>
        </p:nvSpPr>
        <p:spPr>
          <a:xfrm>
            <a:off x="785215" y="1365801"/>
            <a:ext cx="1009656" cy="642762"/>
          </a:xfrm>
          <a:prstGeom prst="ellipse">
            <a:avLst/>
          </a:prstGeom>
          <a:noFill/>
          <a:ln w="19050">
            <a:solidFill>
              <a:srgbClr val="FF0000"/>
            </a:solidFill>
            <a:prstDash val="lgDash"/>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350" dirty="0"/>
          </a:p>
        </p:txBody>
      </p:sp>
      <p:pic>
        <p:nvPicPr>
          <p:cNvPr id="3" name="图片 2">
            <a:extLst>
              <a:ext uri="{FF2B5EF4-FFF2-40B4-BE49-F238E27FC236}">
                <a16:creationId xmlns:a16="http://schemas.microsoft.com/office/drawing/2014/main" id="{A781BC1C-6D63-4DDA-A49B-E7D2A0CA6737}"/>
              </a:ext>
            </a:extLst>
          </p:cNvPr>
          <p:cNvPicPr>
            <a:picLocks noChangeAspect="1"/>
          </p:cNvPicPr>
          <p:nvPr/>
        </p:nvPicPr>
        <p:blipFill rotWithShape="1">
          <a:blip r:embed="rId6">
            <a:extLst>
              <a:ext uri="{28A0092B-C50C-407E-A947-70E740481C1C}">
                <a14:useLocalDpi xmlns:a14="http://schemas.microsoft.com/office/drawing/2010/main" val="0"/>
              </a:ext>
            </a:extLst>
          </a:blip>
          <a:srcRect r="2558" b="8361"/>
          <a:stretch/>
        </p:blipFill>
        <p:spPr>
          <a:xfrm>
            <a:off x="486387" y="2832500"/>
            <a:ext cx="3553230" cy="3550513"/>
          </a:xfrm>
          <a:prstGeom prst="rect">
            <a:avLst/>
          </a:prstGeom>
        </p:spPr>
      </p:pic>
    </p:spTree>
    <p:extLst>
      <p:ext uri="{BB962C8B-B14F-4D97-AF65-F5344CB8AC3E}">
        <p14:creationId xmlns:p14="http://schemas.microsoft.com/office/powerpoint/2010/main" val="1150678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wheel(1)">
                                      <p:cBhvr>
                                        <p:cTn id="7" dur="750"/>
                                        <p:tgtEl>
                                          <p:spTgt spid="43"/>
                                        </p:tgtEl>
                                      </p:cBhvr>
                                    </p:animEffect>
                                  </p:childTnLst>
                                </p:cTn>
                              </p:par>
                            </p:childTnLst>
                          </p:cTn>
                        </p:par>
                        <p:par>
                          <p:cTn id="8" fill="hold">
                            <p:stCondLst>
                              <p:cond delay="750"/>
                            </p:stCondLst>
                            <p:childTnLst>
                              <p:par>
                                <p:cTn id="9" presetID="1" presetClass="entr" presetSubtype="0" fill="hold" nodeType="after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par>
                          <p:cTn id="11" fill="hold">
                            <p:stCondLst>
                              <p:cond delay="750"/>
                            </p:stCondLst>
                            <p:childTnLst>
                              <p:par>
                                <p:cTn id="12" presetID="1" presetClass="entr" presetSubtype="0" fill="hold" nodeType="afterEffect">
                                  <p:stCondLst>
                                    <p:cond delay="0"/>
                                  </p:stCondLst>
                                  <p:childTnLst>
                                    <p:set>
                                      <p:cBhvr>
                                        <p:cTn id="13" dur="1" fill="hold">
                                          <p:stCondLst>
                                            <p:cond delay="0"/>
                                          </p:stCondLst>
                                        </p:cTn>
                                        <p:tgtEl>
                                          <p:spTgt spid="26"/>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1" presetClass="entr" presetSubtype="1" fill="hold" grpId="0" nodeType="clickEffect">
                                  <p:stCondLst>
                                    <p:cond delay="0"/>
                                  </p:stCondLst>
                                  <p:childTnLst>
                                    <p:set>
                                      <p:cBhvr>
                                        <p:cTn id="17" dur="1" fill="hold">
                                          <p:stCondLst>
                                            <p:cond delay="0"/>
                                          </p:stCondLst>
                                        </p:cTn>
                                        <p:tgtEl>
                                          <p:spTgt spid="51"/>
                                        </p:tgtEl>
                                        <p:attrNameLst>
                                          <p:attrName>style.visibility</p:attrName>
                                        </p:attrNameLst>
                                      </p:cBhvr>
                                      <p:to>
                                        <p:strVal val="visible"/>
                                      </p:to>
                                    </p:set>
                                    <p:animEffect transition="in" filter="wheel(1)">
                                      <p:cBhvr>
                                        <p:cTn id="18" dur="750"/>
                                        <p:tgtEl>
                                          <p:spTgt spid="51"/>
                                        </p:tgtEl>
                                      </p:cBhvr>
                                    </p:animEffect>
                                  </p:childTnLst>
                                </p:cTn>
                              </p:par>
                            </p:childTnLst>
                          </p:cTn>
                        </p:par>
                        <p:par>
                          <p:cTn id="19" fill="hold">
                            <p:stCondLst>
                              <p:cond delay="750"/>
                            </p:stCondLst>
                            <p:childTnLst>
                              <p:par>
                                <p:cTn id="20" presetID="22" presetClass="entr" presetSubtype="4" fill="hold" grpId="0" nodeType="afterEffect">
                                  <p:stCondLst>
                                    <p:cond delay="0"/>
                                  </p:stCondLst>
                                  <p:childTnLst>
                                    <p:set>
                                      <p:cBhvr>
                                        <p:cTn id="21" dur="1" fill="hold">
                                          <p:stCondLst>
                                            <p:cond delay="0"/>
                                          </p:stCondLst>
                                        </p:cTn>
                                        <p:tgtEl>
                                          <p:spTgt spid="50"/>
                                        </p:tgtEl>
                                        <p:attrNameLst>
                                          <p:attrName>style.visibility</p:attrName>
                                        </p:attrNameLst>
                                      </p:cBhvr>
                                      <p:to>
                                        <p:strVal val="visible"/>
                                      </p:to>
                                    </p:set>
                                    <p:animEffect transition="in" filter="wipe(down)">
                                      <p:cBhvr>
                                        <p:cTn id="22" dur="500"/>
                                        <p:tgtEl>
                                          <p:spTgt spid="50"/>
                                        </p:tgtEl>
                                      </p:cBhvr>
                                    </p:animEffect>
                                  </p:childTnLst>
                                </p:cTn>
                              </p:par>
                            </p:childTnLst>
                          </p:cTn>
                        </p:par>
                        <p:par>
                          <p:cTn id="23" fill="hold">
                            <p:stCondLst>
                              <p:cond delay="1250"/>
                            </p:stCondLst>
                            <p:childTnLst>
                              <p:par>
                                <p:cTn id="24" presetID="1" presetClass="entr" presetSubtype="0" fill="hold" grpId="0" nodeType="afterEffect">
                                  <p:stCondLst>
                                    <p:cond delay="0"/>
                                  </p:stCondLst>
                                  <p:childTnLst>
                                    <p:set>
                                      <p:cBhvr>
                                        <p:cTn id="25" dur="1" fill="hold">
                                          <p:stCondLst>
                                            <p:cond delay="0"/>
                                          </p:stCondLst>
                                        </p:cTn>
                                        <p:tgtEl>
                                          <p:spTgt spid="44"/>
                                        </p:tgtEl>
                                        <p:attrNameLst>
                                          <p:attrName>style.visibility</p:attrName>
                                        </p:attrNameLst>
                                      </p:cBhvr>
                                      <p:to>
                                        <p:strVal val="visible"/>
                                      </p:to>
                                    </p:set>
                                  </p:childTnLst>
                                </p:cTn>
                              </p:par>
                            </p:childTnLst>
                          </p:cTn>
                        </p:par>
                        <p:par>
                          <p:cTn id="26" fill="hold">
                            <p:stCondLst>
                              <p:cond delay="1250"/>
                            </p:stCondLst>
                            <p:childTnLst>
                              <p:par>
                                <p:cTn id="27" presetID="1" presetClass="entr" presetSubtype="0" fill="hold" grpId="0" nodeType="afterEffect">
                                  <p:stCondLst>
                                    <p:cond delay="0"/>
                                  </p:stCondLst>
                                  <p:childTnLst>
                                    <p:set>
                                      <p:cBhvr>
                                        <p:cTn id="28" dur="1" fill="hold">
                                          <p:stCondLst>
                                            <p:cond delay="0"/>
                                          </p:stCondLst>
                                        </p:cTn>
                                        <p:tgtEl>
                                          <p:spTgt spid="4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22" presetClass="entr" presetSubtype="8" fill="hold" nodeType="clickEffect">
                                  <p:stCondLst>
                                    <p:cond delay="0"/>
                                  </p:stCondLst>
                                  <p:childTnLst>
                                    <p:set>
                                      <p:cBhvr>
                                        <p:cTn id="32" dur="1" fill="hold">
                                          <p:stCondLst>
                                            <p:cond delay="0"/>
                                          </p:stCondLst>
                                        </p:cTn>
                                        <p:tgtEl>
                                          <p:spTgt spid="46"/>
                                        </p:tgtEl>
                                        <p:attrNameLst>
                                          <p:attrName>style.visibility</p:attrName>
                                        </p:attrNameLst>
                                      </p:cBhvr>
                                      <p:to>
                                        <p:strVal val="visible"/>
                                      </p:to>
                                    </p:set>
                                    <p:animEffect transition="in" filter="wipe(left)">
                                      <p:cBhvr>
                                        <p:cTn id="33" dur="1000"/>
                                        <p:tgtEl>
                                          <p:spTgt spid="46"/>
                                        </p:tgtEl>
                                      </p:cBhvr>
                                    </p:animEffect>
                                  </p:childTnLst>
                                </p:cTn>
                              </p:par>
                            </p:childTnLst>
                          </p:cTn>
                        </p:par>
                      </p:childTnLst>
                    </p:cTn>
                  </p:par>
                  <p:par>
                    <p:cTn id="34" fill="hold">
                      <p:stCondLst>
                        <p:cond delay="indefinite"/>
                      </p:stCondLst>
                      <p:childTnLst>
                        <p:par>
                          <p:cTn id="35" fill="hold">
                            <p:stCondLst>
                              <p:cond delay="0"/>
                            </p:stCondLst>
                            <p:childTnLst>
                              <p:par>
                                <p:cTn id="36" presetID="22" presetClass="entr" presetSubtype="8" fill="hold" nodeType="clickEffect">
                                  <p:stCondLst>
                                    <p:cond delay="0"/>
                                  </p:stCondLst>
                                  <p:childTnLst>
                                    <p:set>
                                      <p:cBhvr>
                                        <p:cTn id="37" dur="1" fill="hold">
                                          <p:stCondLst>
                                            <p:cond delay="0"/>
                                          </p:stCondLst>
                                        </p:cTn>
                                        <p:tgtEl>
                                          <p:spTgt spid="47"/>
                                        </p:tgtEl>
                                        <p:attrNameLst>
                                          <p:attrName>style.visibility</p:attrName>
                                        </p:attrNameLst>
                                      </p:cBhvr>
                                      <p:to>
                                        <p:strVal val="visible"/>
                                      </p:to>
                                    </p:set>
                                    <p:animEffect transition="in" filter="wipe(left)">
                                      <p:cBhvr>
                                        <p:cTn id="38" dur="1000"/>
                                        <p:tgtEl>
                                          <p:spTgt spid="47"/>
                                        </p:tgtEl>
                                      </p:cBhvr>
                                    </p:animEffect>
                                  </p:childTnLst>
                                </p:cTn>
                              </p:par>
                            </p:childTnLst>
                          </p:cTn>
                        </p:par>
                        <p:par>
                          <p:cTn id="39" fill="hold">
                            <p:stCondLst>
                              <p:cond delay="1000"/>
                            </p:stCondLst>
                            <p:childTnLst>
                              <p:par>
                                <p:cTn id="40" presetID="10" presetClass="entr" presetSubtype="0" fill="hold" nodeType="afterEffect">
                                  <p:stCondLst>
                                    <p:cond delay="0"/>
                                  </p:stCondLst>
                                  <p:childTnLst>
                                    <p:set>
                                      <p:cBhvr>
                                        <p:cTn id="41" dur="1" fill="hold">
                                          <p:stCondLst>
                                            <p:cond delay="0"/>
                                          </p:stCondLst>
                                        </p:cTn>
                                        <p:tgtEl>
                                          <p:spTgt spid="3"/>
                                        </p:tgtEl>
                                        <p:attrNameLst>
                                          <p:attrName>style.visibility</p:attrName>
                                        </p:attrNameLst>
                                      </p:cBhvr>
                                      <p:to>
                                        <p:strVal val="visible"/>
                                      </p:to>
                                    </p:set>
                                    <p:animEffect transition="in" filter="fade">
                                      <p:cBhvr>
                                        <p:cTn id="4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p:bldP spid="45" grpId="0"/>
      <p:bldP spid="43" grpId="0" animBg="1"/>
      <p:bldP spid="50" grpId="0" animBg="1"/>
      <p:bldP spid="5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常用模型</a:t>
            </a:r>
            <a:r>
              <a:rPr lang="en-US" altLang="zh-CN" sz="2800" dirty="0">
                <a:solidFill>
                  <a:schemeClr val="bg1"/>
                </a:solidFill>
                <a:latin typeface="黑体" panose="02010609060101010101" pitchFamily="49" charset="-122"/>
                <a:ea typeface="黑体" panose="02010609060101010101" pitchFamily="49" charset="-122"/>
                <a:cs typeface="Arial" panose="020B0604020202020204" pitchFamily="34" charset="0"/>
              </a:rPr>
              <a:t>—</a:t>
            </a:r>
            <a:r>
              <a:rPr lang="zh-CN" altLang="en-US" sz="2800" dirty="0">
                <a:solidFill>
                  <a:schemeClr val="bg1"/>
                </a:solidFill>
                <a:latin typeface="黑体" panose="02010609060101010101" pitchFamily="49" charset="-122"/>
                <a:ea typeface="黑体" panose="02010609060101010101" pitchFamily="49" charset="-122"/>
                <a:cs typeface="Arial" panose="020B0604020202020204" pitchFamily="34" charset="0"/>
              </a:rPr>
              <a:t>图模型</a:t>
            </a:r>
            <a:endPar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endParaRPr>
          </a:p>
        </p:txBody>
      </p:sp>
      <p:sp>
        <p:nvSpPr>
          <p:cNvPr id="21" name="文本框 20"/>
          <p:cNvSpPr txBox="1"/>
          <p:nvPr/>
        </p:nvSpPr>
        <p:spPr>
          <a:xfrm>
            <a:off x="189174" y="6468120"/>
            <a:ext cx="562665" cy="369332"/>
          </a:xfrm>
          <a:prstGeom prst="rect">
            <a:avLst/>
          </a:prstGeom>
          <a:noFill/>
        </p:spPr>
        <p:txBody>
          <a:bodyPr wrap="square" rtlCol="0">
            <a:spAutoFit/>
          </a:bodyPr>
          <a:lstStyle/>
          <a:p>
            <a:r>
              <a:rPr lang="en-US" altLang="zh-CN" dirty="0">
                <a:solidFill>
                  <a:schemeClr val="bg1"/>
                </a:solidFill>
              </a:rPr>
              <a:t>13</a:t>
            </a:r>
            <a:endParaRPr lang="zh-CN" altLang="en-US" dirty="0">
              <a:solidFill>
                <a:schemeClr val="bg1"/>
              </a:solidFill>
            </a:endParaRPr>
          </a:p>
        </p:txBody>
      </p:sp>
      <p:sp>
        <p:nvSpPr>
          <p:cNvPr id="25" name="矩形 24">
            <a:extLst>
              <a:ext uri="{FF2B5EF4-FFF2-40B4-BE49-F238E27FC236}">
                <a16:creationId xmlns:a16="http://schemas.microsoft.com/office/drawing/2014/main" id="{23030503-B1D8-47E2-92A2-88DA42FA87E0}"/>
              </a:ext>
            </a:extLst>
          </p:cNvPr>
          <p:cNvSpPr/>
          <p:nvPr/>
        </p:nvSpPr>
        <p:spPr>
          <a:xfrm>
            <a:off x="1012382" y="4896951"/>
            <a:ext cx="237566" cy="369332"/>
          </a:xfrm>
          <a:prstGeom prst="rect">
            <a:avLst/>
          </a:prstGeom>
        </p:spPr>
        <p:txBody>
          <a:bodyPr wrap="none">
            <a:spAutoFit/>
          </a:bodyPr>
          <a:lstStyle/>
          <a:p>
            <a:r>
              <a:rPr lang="zh-CN" altLang="en-US" dirty="0"/>
              <a:t> </a:t>
            </a:r>
          </a:p>
        </p:txBody>
      </p:sp>
      <p:sp>
        <p:nvSpPr>
          <p:cNvPr id="2" name="矩形 1">
            <a:extLst>
              <a:ext uri="{FF2B5EF4-FFF2-40B4-BE49-F238E27FC236}">
                <a16:creationId xmlns:a16="http://schemas.microsoft.com/office/drawing/2014/main" id="{86FC7134-3E8C-42E2-A232-BEBBA80595BB}"/>
              </a:ext>
            </a:extLst>
          </p:cNvPr>
          <p:cNvSpPr/>
          <p:nvPr/>
        </p:nvSpPr>
        <p:spPr>
          <a:xfrm>
            <a:off x="751839" y="6488668"/>
            <a:ext cx="9403492" cy="369332"/>
          </a:xfrm>
          <a:prstGeom prst="rect">
            <a:avLst/>
          </a:prstGeom>
        </p:spPr>
        <p:txBody>
          <a:bodyPr wrap="square">
            <a:spAutoFit/>
          </a:bodyPr>
          <a:lstStyle/>
          <a:p>
            <a:r>
              <a:rPr lang="en-US" altLang="zh-CN" dirty="0">
                <a:solidFill>
                  <a:srgbClr val="1A1A1A"/>
                </a:solidFill>
                <a:latin typeface="inherit"/>
              </a:rPr>
              <a:t>Learning Graph-based POI Embedding for Location-based Recommendation, CIKM 2016</a:t>
            </a:r>
            <a:endParaRPr lang="zh-CN" altLang="en-US" dirty="0"/>
          </a:p>
        </p:txBody>
      </p:sp>
      <mc:AlternateContent xmlns:mc="http://schemas.openxmlformats.org/markup-compatibility/2006" xmlns:a14="http://schemas.microsoft.com/office/drawing/2010/main">
        <mc:Choice Requires="a14">
          <p:sp>
            <p:nvSpPr>
              <p:cNvPr id="17" name="文本框 16">
                <a:extLst>
                  <a:ext uri="{FF2B5EF4-FFF2-40B4-BE49-F238E27FC236}">
                    <a16:creationId xmlns:a16="http://schemas.microsoft.com/office/drawing/2014/main" id="{AA97A38D-A449-46CD-9FDC-0CF19852D5A4}"/>
                  </a:ext>
                </a:extLst>
              </p:cNvPr>
              <p:cNvSpPr txBox="1"/>
              <p:nvPr/>
            </p:nvSpPr>
            <p:spPr>
              <a:xfrm>
                <a:off x="2090195" y="5055484"/>
                <a:ext cx="5702651" cy="871970"/>
              </a:xfrm>
              <a:prstGeom prst="rect">
                <a:avLst/>
              </a:prstGeom>
              <a:noFill/>
            </p:spPr>
            <p:txBody>
              <a:bodyPr wrap="none" rtlCol="0">
                <a:spAutoFit/>
              </a:bodyPr>
              <a:lstStyle/>
              <a:p>
                <a:r>
                  <a:rPr lang="en-US" altLang="zh-CN" sz="4800" i="1" dirty="0"/>
                  <a:t>S = </a:t>
                </a:r>
                <a14:m>
                  <m:oMath xmlns:m="http://schemas.openxmlformats.org/officeDocument/2006/math">
                    <m:acc>
                      <m:accPr>
                        <m:chr m:val="⃑"/>
                        <m:ctrlPr>
                          <a:rPr lang="en-US" altLang="zh-CN" sz="4800" i="1" smtClean="0">
                            <a:latin typeface="Cambria Math" panose="02040503050406030204" pitchFamily="18" charset="0"/>
                          </a:rPr>
                        </m:ctrlPr>
                      </m:accPr>
                      <m:e>
                        <m:r>
                          <a:rPr lang="en-US" altLang="zh-CN" sz="4800" i="1">
                            <a:latin typeface="Cambria Math" panose="02040503050406030204" pitchFamily="18" charset="0"/>
                          </a:rPr>
                          <m:t>𝑢</m:t>
                        </m:r>
                      </m:e>
                    </m:acc>
                    <m:r>
                      <a:rPr lang="en-US" altLang="zh-CN" sz="4800" b="0" i="1" smtClean="0">
                        <a:latin typeface="Cambria Math" panose="02040503050406030204" pitchFamily="18" charset="0"/>
                      </a:rPr>
                      <m:t> </m:t>
                    </m:r>
                  </m:oMath>
                </a14:m>
                <a:r>
                  <a:rPr lang="en-US" altLang="zh-CN" sz="4800" i="1" dirty="0"/>
                  <a:t>· </a:t>
                </a:r>
                <a14:m>
                  <m:oMath xmlns:m="http://schemas.openxmlformats.org/officeDocument/2006/math">
                    <m:acc>
                      <m:accPr>
                        <m:chr m:val="⃑"/>
                        <m:ctrlPr>
                          <a:rPr lang="en-US" altLang="zh-CN" sz="4800" i="1">
                            <a:latin typeface="Cambria Math" panose="02040503050406030204" pitchFamily="18" charset="0"/>
                          </a:rPr>
                        </m:ctrlPr>
                      </m:accPr>
                      <m:e>
                        <m:r>
                          <a:rPr lang="en-US" altLang="zh-CN" sz="4800" i="1" smtClean="0">
                            <a:latin typeface="Cambria Math" panose="02040503050406030204" pitchFamily="18" charset="0"/>
                          </a:rPr>
                          <m:t>𝑣</m:t>
                        </m:r>
                      </m:e>
                    </m:acc>
                    <m:r>
                      <a:rPr lang="en-US" altLang="zh-CN" sz="4800" i="1">
                        <a:latin typeface="Cambria Math" panose="02040503050406030204" pitchFamily="18" charset="0"/>
                      </a:rPr>
                      <m:t> </m:t>
                    </m:r>
                    <m:r>
                      <a:rPr lang="zh-CN" altLang="en-US" sz="4800" i="1" smtClean="0">
                        <a:latin typeface="Cambria Math" panose="02040503050406030204" pitchFamily="18" charset="0"/>
                      </a:rPr>
                      <m:t>＋</m:t>
                    </m:r>
                    <m:acc>
                      <m:accPr>
                        <m:chr m:val="⃑"/>
                        <m:ctrlPr>
                          <a:rPr lang="en-US" altLang="zh-CN" sz="4800" i="1">
                            <a:latin typeface="Cambria Math" panose="02040503050406030204" pitchFamily="18" charset="0"/>
                          </a:rPr>
                        </m:ctrlPr>
                      </m:accPr>
                      <m:e>
                        <m:r>
                          <a:rPr lang="en-US" altLang="zh-CN" sz="4800" i="1" smtClean="0">
                            <a:latin typeface="Cambria Math" panose="02040503050406030204" pitchFamily="18" charset="0"/>
                          </a:rPr>
                          <m:t>𝑟</m:t>
                        </m:r>
                      </m:e>
                    </m:acc>
                    <m:r>
                      <a:rPr lang="en-US" altLang="zh-CN" sz="4800" i="1">
                        <a:latin typeface="Cambria Math" panose="02040503050406030204" pitchFamily="18" charset="0"/>
                      </a:rPr>
                      <m:t> </m:t>
                    </m:r>
                    <m:r>
                      <m:rPr>
                        <m:nor/>
                      </m:rPr>
                      <a:rPr lang="en-US" altLang="zh-CN" sz="4800" i="1" dirty="0"/>
                      <m:t>· </m:t>
                    </m:r>
                    <m:acc>
                      <m:accPr>
                        <m:chr m:val="⃑"/>
                        <m:ctrlPr>
                          <a:rPr lang="en-US" altLang="zh-CN" sz="4800" i="1">
                            <a:latin typeface="Cambria Math" panose="02040503050406030204" pitchFamily="18" charset="0"/>
                          </a:rPr>
                        </m:ctrlPr>
                      </m:accPr>
                      <m:e>
                        <m:r>
                          <a:rPr lang="en-US" altLang="zh-CN" sz="4800" i="1">
                            <a:latin typeface="Cambria Math" panose="02040503050406030204" pitchFamily="18" charset="0"/>
                          </a:rPr>
                          <m:t>𝑣</m:t>
                        </m:r>
                      </m:e>
                    </m:acc>
                    <m:r>
                      <a:rPr lang="zh-CN" altLang="en-US" sz="4800" i="1">
                        <a:latin typeface="Cambria Math" panose="02040503050406030204" pitchFamily="18" charset="0"/>
                      </a:rPr>
                      <m:t>＋</m:t>
                    </m:r>
                    <m:acc>
                      <m:accPr>
                        <m:chr m:val="⃑"/>
                        <m:ctrlPr>
                          <a:rPr lang="en-US" altLang="zh-CN" sz="4800" i="1">
                            <a:latin typeface="Cambria Math" panose="02040503050406030204" pitchFamily="18" charset="0"/>
                          </a:rPr>
                        </m:ctrlPr>
                      </m:accPr>
                      <m:e>
                        <m:r>
                          <a:rPr lang="en-US" altLang="zh-CN" sz="4800" i="1">
                            <a:latin typeface="Cambria Math" panose="02040503050406030204" pitchFamily="18" charset="0"/>
                          </a:rPr>
                          <m:t>𝑡</m:t>
                        </m:r>
                      </m:e>
                    </m:acc>
                    <m:r>
                      <a:rPr lang="en-US" altLang="zh-CN" sz="4800" i="1">
                        <a:latin typeface="Cambria Math" panose="02040503050406030204" pitchFamily="18" charset="0"/>
                      </a:rPr>
                      <m:t> </m:t>
                    </m:r>
                    <m:r>
                      <m:rPr>
                        <m:nor/>
                      </m:rPr>
                      <a:rPr lang="en-US" altLang="zh-CN" sz="4800" i="1" dirty="0"/>
                      <m:t>· </m:t>
                    </m:r>
                    <m:acc>
                      <m:accPr>
                        <m:chr m:val="⃑"/>
                        <m:ctrlPr>
                          <a:rPr lang="en-US" altLang="zh-CN" sz="4800" i="1">
                            <a:latin typeface="Cambria Math" panose="02040503050406030204" pitchFamily="18" charset="0"/>
                          </a:rPr>
                        </m:ctrlPr>
                      </m:accPr>
                      <m:e>
                        <m:r>
                          <a:rPr lang="en-US" altLang="zh-CN" sz="4800" i="1">
                            <a:latin typeface="Cambria Math" panose="02040503050406030204" pitchFamily="18" charset="0"/>
                          </a:rPr>
                          <m:t>𝑣</m:t>
                        </m:r>
                      </m:e>
                    </m:acc>
                  </m:oMath>
                </a14:m>
                <a:endParaRPr lang="zh-CN" altLang="en-US" sz="4800" i="1" dirty="0"/>
              </a:p>
            </p:txBody>
          </p:sp>
        </mc:Choice>
        <mc:Fallback xmlns="">
          <p:sp>
            <p:nvSpPr>
              <p:cNvPr id="17" name="文本框 16">
                <a:extLst>
                  <a:ext uri="{FF2B5EF4-FFF2-40B4-BE49-F238E27FC236}">
                    <a16:creationId xmlns:a16="http://schemas.microsoft.com/office/drawing/2014/main" id="{AA97A38D-A449-46CD-9FDC-0CF19852D5A4}"/>
                  </a:ext>
                </a:extLst>
              </p:cNvPr>
              <p:cNvSpPr txBox="1">
                <a:spLocks noRot="1" noChangeAspect="1" noMove="1" noResize="1" noEditPoints="1" noAdjustHandles="1" noChangeArrowheads="1" noChangeShapeType="1" noTextEdit="1"/>
              </p:cNvSpPr>
              <p:nvPr/>
            </p:nvSpPr>
            <p:spPr>
              <a:xfrm>
                <a:off x="2090195" y="5055484"/>
                <a:ext cx="5702651" cy="871970"/>
              </a:xfrm>
              <a:prstGeom prst="rect">
                <a:avLst/>
              </a:prstGeom>
              <a:blipFill>
                <a:blip r:embed="rId4"/>
                <a:stretch>
                  <a:fillRect l="-4920" t="-10490" b="-37063"/>
                </a:stretch>
              </a:blipFill>
            </p:spPr>
            <p:txBody>
              <a:bodyPr/>
              <a:lstStyle/>
              <a:p>
                <a:r>
                  <a:rPr lang="zh-CN" altLang="en-US">
                    <a:noFill/>
                  </a:rPr>
                  <a:t> </a:t>
                </a:r>
              </a:p>
            </p:txBody>
          </p:sp>
        </mc:Fallback>
      </mc:AlternateContent>
      <p:grpSp>
        <p:nvGrpSpPr>
          <p:cNvPr id="129" name="组合 128">
            <a:extLst>
              <a:ext uri="{FF2B5EF4-FFF2-40B4-BE49-F238E27FC236}">
                <a16:creationId xmlns:a16="http://schemas.microsoft.com/office/drawing/2014/main" id="{AD2B1990-AED1-4403-9B59-1E965548D379}"/>
              </a:ext>
            </a:extLst>
          </p:cNvPr>
          <p:cNvGrpSpPr/>
          <p:nvPr/>
        </p:nvGrpSpPr>
        <p:grpSpPr>
          <a:xfrm>
            <a:off x="-77821" y="1274590"/>
            <a:ext cx="3143921" cy="2771624"/>
            <a:chOff x="59542" y="910453"/>
            <a:chExt cx="3231513" cy="2635853"/>
          </a:xfrm>
        </p:grpSpPr>
        <p:grpSp>
          <p:nvGrpSpPr>
            <p:cNvPr id="60" name="组合 59">
              <a:extLst>
                <a:ext uri="{FF2B5EF4-FFF2-40B4-BE49-F238E27FC236}">
                  <a16:creationId xmlns:a16="http://schemas.microsoft.com/office/drawing/2014/main" id="{557C0102-9292-4586-808B-F8CD8958DB28}"/>
                </a:ext>
              </a:extLst>
            </p:cNvPr>
            <p:cNvGrpSpPr/>
            <p:nvPr/>
          </p:nvGrpSpPr>
          <p:grpSpPr>
            <a:xfrm>
              <a:off x="436636" y="1264349"/>
              <a:ext cx="2481561" cy="1968436"/>
              <a:chOff x="693472" y="1311173"/>
              <a:chExt cx="2481561" cy="1968436"/>
            </a:xfrm>
          </p:grpSpPr>
          <p:sp>
            <p:nvSpPr>
              <p:cNvPr id="19" name="椭圆 18">
                <a:extLst>
                  <a:ext uri="{FF2B5EF4-FFF2-40B4-BE49-F238E27FC236}">
                    <a16:creationId xmlns:a16="http://schemas.microsoft.com/office/drawing/2014/main" id="{7AD48794-6433-428C-A2B7-0839411F942A}"/>
                  </a:ext>
                </a:extLst>
              </p:cNvPr>
              <p:cNvSpPr/>
              <p:nvPr/>
            </p:nvSpPr>
            <p:spPr>
              <a:xfrm>
                <a:off x="693472" y="2091448"/>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26" name="椭圆 25">
                <a:extLst>
                  <a:ext uri="{FF2B5EF4-FFF2-40B4-BE49-F238E27FC236}">
                    <a16:creationId xmlns:a16="http://schemas.microsoft.com/office/drawing/2014/main" id="{455DAA55-9FE1-4026-B90F-7072D9F0F997}"/>
                  </a:ext>
                </a:extLst>
              </p:cNvPr>
              <p:cNvSpPr/>
              <p:nvPr/>
            </p:nvSpPr>
            <p:spPr>
              <a:xfrm>
                <a:off x="1962298" y="1311173"/>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28" name="椭圆 27">
                <a:extLst>
                  <a:ext uri="{FF2B5EF4-FFF2-40B4-BE49-F238E27FC236}">
                    <a16:creationId xmlns:a16="http://schemas.microsoft.com/office/drawing/2014/main" id="{C2262C3B-DE92-488E-B0C6-5AD474A944AC}"/>
                  </a:ext>
                </a:extLst>
              </p:cNvPr>
              <p:cNvSpPr/>
              <p:nvPr/>
            </p:nvSpPr>
            <p:spPr>
              <a:xfrm>
                <a:off x="802233" y="3035749"/>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29" name="椭圆 28">
                <a:extLst>
                  <a:ext uri="{FF2B5EF4-FFF2-40B4-BE49-F238E27FC236}">
                    <a16:creationId xmlns:a16="http://schemas.microsoft.com/office/drawing/2014/main" id="{5B0BFFDE-9399-49F2-A3C3-EC647A8145F7}"/>
                  </a:ext>
                </a:extLst>
              </p:cNvPr>
              <p:cNvSpPr/>
              <p:nvPr/>
            </p:nvSpPr>
            <p:spPr>
              <a:xfrm>
                <a:off x="1713337" y="2279516"/>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30" name="椭圆 29">
                <a:extLst>
                  <a:ext uri="{FF2B5EF4-FFF2-40B4-BE49-F238E27FC236}">
                    <a16:creationId xmlns:a16="http://schemas.microsoft.com/office/drawing/2014/main" id="{E18B1CD5-B9DE-474B-868A-FEDE9EA2E5EB}"/>
                  </a:ext>
                </a:extLst>
              </p:cNvPr>
              <p:cNvSpPr/>
              <p:nvPr/>
            </p:nvSpPr>
            <p:spPr>
              <a:xfrm>
                <a:off x="2168834" y="2883784"/>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31" name="椭圆 30">
                <a:extLst>
                  <a:ext uri="{FF2B5EF4-FFF2-40B4-BE49-F238E27FC236}">
                    <a16:creationId xmlns:a16="http://schemas.microsoft.com/office/drawing/2014/main" id="{CDF64FC4-781D-4591-ACE5-DFDA7DB120DC}"/>
                  </a:ext>
                </a:extLst>
              </p:cNvPr>
              <p:cNvSpPr/>
              <p:nvPr/>
            </p:nvSpPr>
            <p:spPr>
              <a:xfrm>
                <a:off x="2914490" y="2091448"/>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cxnSp>
            <p:nvCxnSpPr>
              <p:cNvPr id="41" name="直接连接符 40">
                <a:extLst>
                  <a:ext uri="{FF2B5EF4-FFF2-40B4-BE49-F238E27FC236}">
                    <a16:creationId xmlns:a16="http://schemas.microsoft.com/office/drawing/2014/main" id="{52AD9F27-1E52-482C-807C-2D1F58BD2F28}"/>
                  </a:ext>
                </a:extLst>
              </p:cNvPr>
              <p:cNvCxnSpPr>
                <a:stCxn id="19" idx="6"/>
                <a:endCxn id="29" idx="2"/>
              </p:cNvCxnSpPr>
              <p:nvPr/>
            </p:nvCxnSpPr>
            <p:spPr>
              <a:xfrm>
                <a:off x="954015" y="2213378"/>
                <a:ext cx="759322" cy="18806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42" name="直接连接符 41">
                <a:extLst>
                  <a:ext uri="{FF2B5EF4-FFF2-40B4-BE49-F238E27FC236}">
                    <a16:creationId xmlns:a16="http://schemas.microsoft.com/office/drawing/2014/main" id="{146A8310-2E3F-42AE-9907-06C4E6067C95}"/>
                  </a:ext>
                </a:extLst>
              </p:cNvPr>
              <p:cNvCxnSpPr>
                <a:cxnSpLocks/>
                <a:endCxn id="31" idx="1"/>
              </p:cNvCxnSpPr>
              <p:nvPr/>
            </p:nvCxnSpPr>
            <p:spPr>
              <a:xfrm>
                <a:off x="2222841" y="1502214"/>
                <a:ext cx="729805" cy="624946"/>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44" name="直接连接符 43">
                <a:extLst>
                  <a:ext uri="{FF2B5EF4-FFF2-40B4-BE49-F238E27FC236}">
                    <a16:creationId xmlns:a16="http://schemas.microsoft.com/office/drawing/2014/main" id="{2D01BEF1-F518-48F2-9854-E98B3ADB6D4D}"/>
                  </a:ext>
                </a:extLst>
              </p:cNvPr>
              <p:cNvCxnSpPr>
                <a:cxnSpLocks/>
                <a:stCxn id="28" idx="6"/>
                <a:endCxn id="30" idx="2"/>
              </p:cNvCxnSpPr>
              <p:nvPr/>
            </p:nvCxnSpPr>
            <p:spPr>
              <a:xfrm flipV="1">
                <a:off x="1062776" y="3005714"/>
                <a:ext cx="1106058" cy="151965"/>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47" name="直接连接符 46">
                <a:extLst>
                  <a:ext uri="{FF2B5EF4-FFF2-40B4-BE49-F238E27FC236}">
                    <a16:creationId xmlns:a16="http://schemas.microsoft.com/office/drawing/2014/main" id="{C918D94F-527E-4703-8C14-1465C1D4ACCC}"/>
                  </a:ext>
                </a:extLst>
              </p:cNvPr>
              <p:cNvCxnSpPr>
                <a:cxnSpLocks/>
                <a:stCxn id="28" idx="6"/>
                <a:endCxn id="29" idx="3"/>
              </p:cNvCxnSpPr>
              <p:nvPr/>
            </p:nvCxnSpPr>
            <p:spPr>
              <a:xfrm flipV="1">
                <a:off x="1062776" y="2487664"/>
                <a:ext cx="688717" cy="670015"/>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50" name="直接连接符 49">
                <a:extLst>
                  <a:ext uri="{FF2B5EF4-FFF2-40B4-BE49-F238E27FC236}">
                    <a16:creationId xmlns:a16="http://schemas.microsoft.com/office/drawing/2014/main" id="{1E464E3A-781A-419D-8F81-499718A61974}"/>
                  </a:ext>
                </a:extLst>
              </p:cNvPr>
              <p:cNvCxnSpPr>
                <a:cxnSpLocks/>
                <a:endCxn id="30" idx="0"/>
              </p:cNvCxnSpPr>
              <p:nvPr/>
            </p:nvCxnSpPr>
            <p:spPr>
              <a:xfrm>
                <a:off x="2092569" y="1566425"/>
                <a:ext cx="206537" cy="1317359"/>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52" name="直接连接符 51">
                <a:extLst>
                  <a:ext uri="{FF2B5EF4-FFF2-40B4-BE49-F238E27FC236}">
                    <a16:creationId xmlns:a16="http://schemas.microsoft.com/office/drawing/2014/main" id="{0F18C12B-E718-4BD0-87A5-BEF8390465C4}"/>
                  </a:ext>
                </a:extLst>
              </p:cNvPr>
              <p:cNvCxnSpPr>
                <a:cxnSpLocks/>
                <a:stCxn id="29" idx="7"/>
                <a:endCxn id="26" idx="4"/>
              </p:cNvCxnSpPr>
              <p:nvPr/>
            </p:nvCxnSpPr>
            <p:spPr>
              <a:xfrm flipV="1">
                <a:off x="1935724" y="1555033"/>
                <a:ext cx="156846" cy="760195"/>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55" name="直接连接符 54">
                <a:extLst>
                  <a:ext uri="{FF2B5EF4-FFF2-40B4-BE49-F238E27FC236}">
                    <a16:creationId xmlns:a16="http://schemas.microsoft.com/office/drawing/2014/main" id="{CD1D9F64-D55C-4259-A98A-B3A82B0046C0}"/>
                  </a:ext>
                </a:extLst>
              </p:cNvPr>
              <p:cNvCxnSpPr>
                <a:cxnSpLocks/>
                <a:endCxn id="30" idx="0"/>
              </p:cNvCxnSpPr>
              <p:nvPr/>
            </p:nvCxnSpPr>
            <p:spPr>
              <a:xfrm>
                <a:off x="1935724" y="2482443"/>
                <a:ext cx="363382" cy="401341"/>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57" name="直接连接符 56">
                <a:extLst>
                  <a:ext uri="{FF2B5EF4-FFF2-40B4-BE49-F238E27FC236}">
                    <a16:creationId xmlns:a16="http://schemas.microsoft.com/office/drawing/2014/main" id="{6ED8388E-D0E3-424E-BC4F-37A72335B588}"/>
                  </a:ext>
                </a:extLst>
              </p:cNvPr>
              <p:cNvCxnSpPr>
                <a:cxnSpLocks/>
                <a:stCxn id="30" idx="6"/>
                <a:endCxn id="31" idx="3"/>
              </p:cNvCxnSpPr>
              <p:nvPr/>
            </p:nvCxnSpPr>
            <p:spPr>
              <a:xfrm flipV="1">
                <a:off x="2429377" y="2299596"/>
                <a:ext cx="523269" cy="70611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grpSp>
        <p:sp>
          <p:nvSpPr>
            <p:cNvPr id="105" name="文本框 104">
              <a:extLst>
                <a:ext uri="{FF2B5EF4-FFF2-40B4-BE49-F238E27FC236}">
                  <a16:creationId xmlns:a16="http://schemas.microsoft.com/office/drawing/2014/main" id="{57E7E07F-E0A8-4029-9E17-3F3239041ACF}"/>
                </a:ext>
              </a:extLst>
            </p:cNvPr>
            <p:cNvSpPr txBox="1"/>
            <p:nvPr/>
          </p:nvSpPr>
          <p:spPr>
            <a:xfrm>
              <a:off x="284559" y="3176974"/>
              <a:ext cx="745717" cy="369332"/>
            </a:xfrm>
            <a:prstGeom prst="rect">
              <a:avLst/>
            </a:prstGeom>
            <a:noFill/>
          </p:spPr>
          <p:txBody>
            <a:bodyPr wrap="none" rtlCol="0">
              <a:spAutoFit/>
            </a:bodyPr>
            <a:lstStyle/>
            <a:p>
              <a:r>
                <a:rPr lang="en-US" altLang="zh-CN" dirty="0"/>
                <a:t>POI_3</a:t>
              </a:r>
              <a:endParaRPr lang="zh-CN" altLang="en-US" dirty="0"/>
            </a:p>
          </p:txBody>
        </p:sp>
        <p:sp>
          <p:nvSpPr>
            <p:cNvPr id="106" name="文本框 105">
              <a:extLst>
                <a:ext uri="{FF2B5EF4-FFF2-40B4-BE49-F238E27FC236}">
                  <a16:creationId xmlns:a16="http://schemas.microsoft.com/office/drawing/2014/main" id="{E0053514-D3DC-472C-BB96-20CB7A57D423}"/>
                </a:ext>
              </a:extLst>
            </p:cNvPr>
            <p:cNvSpPr txBox="1"/>
            <p:nvPr/>
          </p:nvSpPr>
          <p:spPr>
            <a:xfrm>
              <a:off x="1860579" y="3080820"/>
              <a:ext cx="745717" cy="369332"/>
            </a:xfrm>
            <a:prstGeom prst="rect">
              <a:avLst/>
            </a:prstGeom>
            <a:noFill/>
          </p:spPr>
          <p:txBody>
            <a:bodyPr wrap="none" rtlCol="0">
              <a:spAutoFit/>
            </a:bodyPr>
            <a:lstStyle/>
            <a:p>
              <a:r>
                <a:rPr lang="en-US" altLang="zh-CN" dirty="0"/>
                <a:t>POI_4</a:t>
              </a:r>
              <a:endParaRPr lang="zh-CN" altLang="en-US" dirty="0"/>
            </a:p>
          </p:txBody>
        </p:sp>
        <p:sp>
          <p:nvSpPr>
            <p:cNvPr id="107" name="文本框 106">
              <a:extLst>
                <a:ext uri="{FF2B5EF4-FFF2-40B4-BE49-F238E27FC236}">
                  <a16:creationId xmlns:a16="http://schemas.microsoft.com/office/drawing/2014/main" id="{8A373AE1-1F8A-4FA9-9E1A-D949C684C4C7}"/>
                </a:ext>
              </a:extLst>
            </p:cNvPr>
            <p:cNvSpPr txBox="1"/>
            <p:nvPr/>
          </p:nvSpPr>
          <p:spPr>
            <a:xfrm>
              <a:off x="2545338" y="2246215"/>
              <a:ext cx="745717" cy="369332"/>
            </a:xfrm>
            <a:prstGeom prst="rect">
              <a:avLst/>
            </a:prstGeom>
            <a:noFill/>
          </p:spPr>
          <p:txBody>
            <a:bodyPr wrap="none" rtlCol="0">
              <a:spAutoFit/>
            </a:bodyPr>
            <a:lstStyle/>
            <a:p>
              <a:r>
                <a:rPr lang="en-US" altLang="zh-CN" dirty="0"/>
                <a:t>POI_5</a:t>
              </a:r>
              <a:endParaRPr lang="zh-CN" altLang="en-US" dirty="0"/>
            </a:p>
          </p:txBody>
        </p:sp>
        <p:sp>
          <p:nvSpPr>
            <p:cNvPr id="108" name="文本框 107">
              <a:extLst>
                <a:ext uri="{FF2B5EF4-FFF2-40B4-BE49-F238E27FC236}">
                  <a16:creationId xmlns:a16="http://schemas.microsoft.com/office/drawing/2014/main" id="{175283AA-B423-4150-A651-974582CF4036}"/>
                </a:ext>
              </a:extLst>
            </p:cNvPr>
            <p:cNvSpPr txBox="1"/>
            <p:nvPr/>
          </p:nvSpPr>
          <p:spPr>
            <a:xfrm>
              <a:off x="1735525" y="910453"/>
              <a:ext cx="745717" cy="369332"/>
            </a:xfrm>
            <a:prstGeom prst="rect">
              <a:avLst/>
            </a:prstGeom>
            <a:noFill/>
          </p:spPr>
          <p:txBody>
            <a:bodyPr wrap="none" rtlCol="0">
              <a:spAutoFit/>
            </a:bodyPr>
            <a:lstStyle/>
            <a:p>
              <a:r>
                <a:rPr lang="en-US" altLang="zh-CN" dirty="0"/>
                <a:t>POI_6</a:t>
              </a:r>
              <a:endParaRPr lang="zh-CN" altLang="en-US" dirty="0"/>
            </a:p>
          </p:txBody>
        </p:sp>
        <p:sp>
          <p:nvSpPr>
            <p:cNvPr id="109" name="文本框 108">
              <a:extLst>
                <a:ext uri="{FF2B5EF4-FFF2-40B4-BE49-F238E27FC236}">
                  <a16:creationId xmlns:a16="http://schemas.microsoft.com/office/drawing/2014/main" id="{8F421729-4368-4A9B-8216-F7E7D0F29AED}"/>
                </a:ext>
              </a:extLst>
            </p:cNvPr>
            <p:cNvSpPr txBox="1"/>
            <p:nvPr/>
          </p:nvSpPr>
          <p:spPr>
            <a:xfrm>
              <a:off x="995709" y="1949605"/>
              <a:ext cx="745717" cy="369332"/>
            </a:xfrm>
            <a:prstGeom prst="rect">
              <a:avLst/>
            </a:prstGeom>
            <a:noFill/>
          </p:spPr>
          <p:txBody>
            <a:bodyPr wrap="none" rtlCol="0">
              <a:spAutoFit/>
            </a:bodyPr>
            <a:lstStyle/>
            <a:p>
              <a:r>
                <a:rPr lang="en-US" altLang="zh-CN" dirty="0"/>
                <a:t>POI_2</a:t>
              </a:r>
              <a:endParaRPr lang="zh-CN" altLang="en-US" dirty="0"/>
            </a:p>
          </p:txBody>
        </p:sp>
        <p:sp>
          <p:nvSpPr>
            <p:cNvPr id="110" name="文本框 109">
              <a:extLst>
                <a:ext uri="{FF2B5EF4-FFF2-40B4-BE49-F238E27FC236}">
                  <a16:creationId xmlns:a16="http://schemas.microsoft.com/office/drawing/2014/main" id="{5565A0A7-0794-4A98-80FF-DA2CDC5A5D43}"/>
                </a:ext>
              </a:extLst>
            </p:cNvPr>
            <p:cNvSpPr txBox="1"/>
            <p:nvPr/>
          </p:nvSpPr>
          <p:spPr>
            <a:xfrm>
              <a:off x="59542" y="1706405"/>
              <a:ext cx="745717" cy="369332"/>
            </a:xfrm>
            <a:prstGeom prst="rect">
              <a:avLst/>
            </a:prstGeom>
            <a:noFill/>
          </p:spPr>
          <p:txBody>
            <a:bodyPr wrap="none" rtlCol="0">
              <a:spAutoFit/>
            </a:bodyPr>
            <a:lstStyle/>
            <a:p>
              <a:r>
                <a:rPr lang="en-US" altLang="zh-CN" dirty="0"/>
                <a:t>POI_1</a:t>
              </a:r>
              <a:endParaRPr lang="zh-CN" altLang="en-US" dirty="0"/>
            </a:p>
          </p:txBody>
        </p:sp>
      </p:grpSp>
      <p:sp>
        <p:nvSpPr>
          <p:cNvPr id="116" name="文本框 115">
            <a:extLst>
              <a:ext uri="{FF2B5EF4-FFF2-40B4-BE49-F238E27FC236}">
                <a16:creationId xmlns:a16="http://schemas.microsoft.com/office/drawing/2014/main" id="{121972ED-4559-40B8-B441-4DA125A71635}"/>
              </a:ext>
            </a:extLst>
          </p:cNvPr>
          <p:cNvSpPr txBox="1"/>
          <p:nvPr/>
        </p:nvSpPr>
        <p:spPr>
          <a:xfrm>
            <a:off x="5553318" y="3130807"/>
            <a:ext cx="1206229" cy="461665"/>
          </a:xfrm>
          <a:prstGeom prst="rect">
            <a:avLst/>
          </a:prstGeom>
          <a:noFill/>
        </p:spPr>
        <p:txBody>
          <a:bodyPr wrap="square" rtlCol="0">
            <a:spAutoFit/>
          </a:bodyPr>
          <a:lstStyle/>
          <a:p>
            <a:r>
              <a:rPr lang="en-US" altLang="zh-CN" sz="2400" b="1" dirty="0">
                <a:ea typeface="黑体" panose="02010609060101010101" pitchFamily="49" charset="-122"/>
              </a:rPr>
              <a:t>···</a:t>
            </a:r>
            <a:endParaRPr lang="zh-CN" altLang="en-US" sz="2400" b="1" dirty="0">
              <a:ea typeface="黑体" panose="02010609060101010101" pitchFamily="49" charset="-122"/>
            </a:endParaRPr>
          </a:p>
        </p:txBody>
      </p:sp>
      <p:grpSp>
        <p:nvGrpSpPr>
          <p:cNvPr id="130" name="组合 129">
            <a:extLst>
              <a:ext uri="{FF2B5EF4-FFF2-40B4-BE49-F238E27FC236}">
                <a16:creationId xmlns:a16="http://schemas.microsoft.com/office/drawing/2014/main" id="{9400E8C6-0016-4C01-82E2-FDED899B382F}"/>
              </a:ext>
            </a:extLst>
          </p:cNvPr>
          <p:cNvGrpSpPr/>
          <p:nvPr/>
        </p:nvGrpSpPr>
        <p:grpSpPr>
          <a:xfrm>
            <a:off x="2989212" y="1042543"/>
            <a:ext cx="3195021" cy="2984540"/>
            <a:chOff x="3358056" y="1085339"/>
            <a:chExt cx="3205158" cy="2929417"/>
          </a:xfrm>
        </p:grpSpPr>
        <p:sp>
          <p:nvSpPr>
            <p:cNvPr id="32" name="椭圆 31">
              <a:extLst>
                <a:ext uri="{FF2B5EF4-FFF2-40B4-BE49-F238E27FC236}">
                  <a16:creationId xmlns:a16="http://schemas.microsoft.com/office/drawing/2014/main" id="{8D3A1D37-A9D9-4654-B7A3-E4F4FD383BC9}"/>
                </a:ext>
              </a:extLst>
            </p:cNvPr>
            <p:cNvSpPr/>
            <p:nvPr/>
          </p:nvSpPr>
          <p:spPr>
            <a:xfrm>
              <a:off x="4079690" y="1132831"/>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33" name="椭圆 32">
              <a:extLst>
                <a:ext uri="{FF2B5EF4-FFF2-40B4-BE49-F238E27FC236}">
                  <a16:creationId xmlns:a16="http://schemas.microsoft.com/office/drawing/2014/main" id="{76F136EF-5C78-417B-99E8-6D8AECA4B680}"/>
                </a:ext>
              </a:extLst>
            </p:cNvPr>
            <p:cNvSpPr/>
            <p:nvPr/>
          </p:nvSpPr>
          <p:spPr>
            <a:xfrm>
              <a:off x="4079689" y="2195557"/>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34" name="椭圆 33">
              <a:extLst>
                <a:ext uri="{FF2B5EF4-FFF2-40B4-BE49-F238E27FC236}">
                  <a16:creationId xmlns:a16="http://schemas.microsoft.com/office/drawing/2014/main" id="{30D1D26C-8B0B-4EA0-BF46-70F2E28728F9}"/>
                </a:ext>
              </a:extLst>
            </p:cNvPr>
            <p:cNvSpPr/>
            <p:nvPr/>
          </p:nvSpPr>
          <p:spPr>
            <a:xfrm>
              <a:off x="4079689" y="2743639"/>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35" name="椭圆 34">
              <a:extLst>
                <a:ext uri="{FF2B5EF4-FFF2-40B4-BE49-F238E27FC236}">
                  <a16:creationId xmlns:a16="http://schemas.microsoft.com/office/drawing/2014/main" id="{2278BAFB-C6C3-482A-A1EC-208DC144C888}"/>
                </a:ext>
              </a:extLst>
            </p:cNvPr>
            <p:cNvSpPr/>
            <p:nvPr/>
          </p:nvSpPr>
          <p:spPr>
            <a:xfrm>
              <a:off x="4079689" y="1647475"/>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40" name="椭圆 39">
              <a:extLst>
                <a:ext uri="{FF2B5EF4-FFF2-40B4-BE49-F238E27FC236}">
                  <a16:creationId xmlns:a16="http://schemas.microsoft.com/office/drawing/2014/main" id="{D10D73AB-3406-4F63-B236-33EB67B2E095}"/>
                </a:ext>
              </a:extLst>
            </p:cNvPr>
            <p:cNvSpPr/>
            <p:nvPr/>
          </p:nvSpPr>
          <p:spPr>
            <a:xfrm>
              <a:off x="4079688" y="3635273"/>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61" name="文本框 60">
              <a:extLst>
                <a:ext uri="{FF2B5EF4-FFF2-40B4-BE49-F238E27FC236}">
                  <a16:creationId xmlns:a16="http://schemas.microsoft.com/office/drawing/2014/main" id="{BC396BE2-8218-43FF-9DDA-84C5D7DEBE90}"/>
                </a:ext>
              </a:extLst>
            </p:cNvPr>
            <p:cNvSpPr txBox="1"/>
            <p:nvPr/>
          </p:nvSpPr>
          <p:spPr>
            <a:xfrm>
              <a:off x="3968885" y="3104566"/>
              <a:ext cx="1206229" cy="461665"/>
            </a:xfrm>
            <a:prstGeom prst="rect">
              <a:avLst/>
            </a:prstGeom>
            <a:noFill/>
          </p:spPr>
          <p:txBody>
            <a:bodyPr wrap="square" rtlCol="0">
              <a:spAutoFit/>
            </a:bodyPr>
            <a:lstStyle/>
            <a:p>
              <a:r>
                <a:rPr lang="en-US" altLang="zh-CN" sz="2400" b="1" dirty="0">
                  <a:ea typeface="黑体" panose="02010609060101010101" pitchFamily="49" charset="-122"/>
                </a:rPr>
                <a:t>···</a:t>
              </a:r>
              <a:endParaRPr lang="zh-CN" altLang="en-US" sz="2400" b="1" dirty="0">
                <a:ea typeface="黑体" panose="02010609060101010101" pitchFamily="49" charset="-122"/>
              </a:endParaRPr>
            </a:p>
          </p:txBody>
        </p:sp>
        <p:sp>
          <p:nvSpPr>
            <p:cNvPr id="68" name="椭圆 67">
              <a:extLst>
                <a:ext uri="{FF2B5EF4-FFF2-40B4-BE49-F238E27FC236}">
                  <a16:creationId xmlns:a16="http://schemas.microsoft.com/office/drawing/2014/main" id="{C4191DF6-4C9C-4E63-BE90-A970DC9713F5}"/>
                </a:ext>
              </a:extLst>
            </p:cNvPr>
            <p:cNvSpPr/>
            <p:nvPr/>
          </p:nvSpPr>
          <p:spPr>
            <a:xfrm>
              <a:off x="5323312" y="1334567"/>
              <a:ext cx="260543" cy="243860"/>
            </a:xfrm>
            <a:prstGeom prst="ellipse">
              <a:avLst/>
            </a:prstGeom>
            <a:solidFill>
              <a:schemeClr val="accent6">
                <a:lumMod val="75000"/>
              </a:schemeClr>
            </a:solidFill>
            <a:ln>
              <a:solidFill>
                <a:schemeClr val="accent6">
                  <a:lumMod val="75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dirty="0">
                <a:solidFill>
                  <a:schemeClr val="accent1">
                    <a:lumMod val="60000"/>
                    <a:lumOff val="40000"/>
                  </a:schemeClr>
                </a:solidFill>
              </a:endParaRPr>
            </a:p>
          </p:txBody>
        </p:sp>
        <p:sp>
          <p:nvSpPr>
            <p:cNvPr id="69" name="椭圆 68">
              <a:extLst>
                <a:ext uri="{FF2B5EF4-FFF2-40B4-BE49-F238E27FC236}">
                  <a16:creationId xmlns:a16="http://schemas.microsoft.com/office/drawing/2014/main" id="{D2E446BC-F2B6-4F3A-8535-470B8D7A95F0}"/>
                </a:ext>
              </a:extLst>
            </p:cNvPr>
            <p:cNvSpPr/>
            <p:nvPr/>
          </p:nvSpPr>
          <p:spPr>
            <a:xfrm>
              <a:off x="5329053" y="2067689"/>
              <a:ext cx="260543" cy="243860"/>
            </a:xfrm>
            <a:prstGeom prst="ellipse">
              <a:avLst/>
            </a:prstGeom>
            <a:solidFill>
              <a:schemeClr val="accent6">
                <a:lumMod val="75000"/>
              </a:schemeClr>
            </a:solidFill>
            <a:ln>
              <a:solidFill>
                <a:schemeClr val="accent6">
                  <a:lumMod val="75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dirty="0">
                <a:solidFill>
                  <a:schemeClr val="accent1">
                    <a:lumMod val="60000"/>
                    <a:lumOff val="40000"/>
                  </a:schemeClr>
                </a:solidFill>
              </a:endParaRPr>
            </a:p>
          </p:txBody>
        </p:sp>
        <p:sp>
          <p:nvSpPr>
            <p:cNvPr id="70" name="椭圆 69">
              <a:extLst>
                <a:ext uri="{FF2B5EF4-FFF2-40B4-BE49-F238E27FC236}">
                  <a16:creationId xmlns:a16="http://schemas.microsoft.com/office/drawing/2014/main" id="{E1300953-56B8-426E-A528-244BAFD69164}"/>
                </a:ext>
              </a:extLst>
            </p:cNvPr>
            <p:cNvSpPr/>
            <p:nvPr/>
          </p:nvSpPr>
          <p:spPr>
            <a:xfrm>
              <a:off x="5323313" y="3227654"/>
              <a:ext cx="260543" cy="243860"/>
            </a:xfrm>
            <a:prstGeom prst="ellipse">
              <a:avLst/>
            </a:prstGeom>
            <a:solidFill>
              <a:schemeClr val="accent6">
                <a:lumMod val="75000"/>
              </a:schemeClr>
            </a:solidFill>
            <a:ln>
              <a:solidFill>
                <a:schemeClr val="accent6">
                  <a:lumMod val="75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dirty="0">
                <a:solidFill>
                  <a:schemeClr val="accent1">
                    <a:lumMod val="60000"/>
                    <a:lumOff val="40000"/>
                  </a:schemeClr>
                </a:solidFill>
              </a:endParaRPr>
            </a:p>
          </p:txBody>
        </p:sp>
        <p:sp>
          <p:nvSpPr>
            <p:cNvPr id="71" name="文本框 70">
              <a:extLst>
                <a:ext uri="{FF2B5EF4-FFF2-40B4-BE49-F238E27FC236}">
                  <a16:creationId xmlns:a16="http://schemas.microsoft.com/office/drawing/2014/main" id="{37F7F9EB-3D1B-4817-B345-A7ADCD973BAD}"/>
                </a:ext>
              </a:extLst>
            </p:cNvPr>
            <p:cNvSpPr txBox="1"/>
            <p:nvPr/>
          </p:nvSpPr>
          <p:spPr>
            <a:xfrm>
              <a:off x="5241962" y="2545014"/>
              <a:ext cx="1206229" cy="461665"/>
            </a:xfrm>
            <a:prstGeom prst="rect">
              <a:avLst/>
            </a:prstGeom>
            <a:noFill/>
          </p:spPr>
          <p:txBody>
            <a:bodyPr wrap="square" rtlCol="0">
              <a:spAutoFit/>
            </a:bodyPr>
            <a:lstStyle/>
            <a:p>
              <a:r>
                <a:rPr lang="en-US" altLang="zh-CN" sz="2400" b="1" dirty="0">
                  <a:ea typeface="黑体" panose="02010609060101010101" pitchFamily="49" charset="-122"/>
                </a:rPr>
                <a:t>···</a:t>
              </a:r>
              <a:endParaRPr lang="zh-CN" altLang="en-US" sz="2400" b="1" dirty="0">
                <a:ea typeface="黑体" panose="02010609060101010101" pitchFamily="49" charset="-122"/>
              </a:endParaRPr>
            </a:p>
          </p:txBody>
        </p:sp>
        <p:cxnSp>
          <p:nvCxnSpPr>
            <p:cNvPr id="77" name="直接连接符 76">
              <a:extLst>
                <a:ext uri="{FF2B5EF4-FFF2-40B4-BE49-F238E27FC236}">
                  <a16:creationId xmlns:a16="http://schemas.microsoft.com/office/drawing/2014/main" id="{BE694AA3-BF7B-4E5E-A232-87606204E61A}"/>
                </a:ext>
              </a:extLst>
            </p:cNvPr>
            <p:cNvCxnSpPr>
              <a:cxnSpLocks/>
              <a:stCxn id="32" idx="6"/>
              <a:endCxn id="68" idx="2"/>
            </p:cNvCxnSpPr>
            <p:nvPr/>
          </p:nvCxnSpPr>
          <p:spPr>
            <a:xfrm>
              <a:off x="4340233" y="1254762"/>
              <a:ext cx="983078" cy="201736"/>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79" name="直接连接符 78">
              <a:extLst>
                <a:ext uri="{FF2B5EF4-FFF2-40B4-BE49-F238E27FC236}">
                  <a16:creationId xmlns:a16="http://schemas.microsoft.com/office/drawing/2014/main" id="{7D215BC6-9C27-4E01-A5EB-F005059FD1C2}"/>
                </a:ext>
              </a:extLst>
            </p:cNvPr>
            <p:cNvCxnSpPr>
              <a:cxnSpLocks/>
              <a:endCxn id="70" idx="1"/>
            </p:cNvCxnSpPr>
            <p:nvPr/>
          </p:nvCxnSpPr>
          <p:spPr>
            <a:xfrm>
              <a:off x="4303534" y="2366151"/>
              <a:ext cx="1057935" cy="897215"/>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81" name="直接连接符 80">
              <a:extLst>
                <a:ext uri="{FF2B5EF4-FFF2-40B4-BE49-F238E27FC236}">
                  <a16:creationId xmlns:a16="http://schemas.microsoft.com/office/drawing/2014/main" id="{87D1E11B-686B-47CD-865D-608C7445C622}"/>
                </a:ext>
              </a:extLst>
            </p:cNvPr>
            <p:cNvCxnSpPr>
              <a:cxnSpLocks/>
              <a:endCxn id="69" idx="3"/>
            </p:cNvCxnSpPr>
            <p:nvPr/>
          </p:nvCxnSpPr>
          <p:spPr>
            <a:xfrm flipV="1">
              <a:off x="4340231" y="2275837"/>
              <a:ext cx="1026978" cy="564484"/>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83" name="直接连接符 82">
              <a:extLst>
                <a:ext uri="{FF2B5EF4-FFF2-40B4-BE49-F238E27FC236}">
                  <a16:creationId xmlns:a16="http://schemas.microsoft.com/office/drawing/2014/main" id="{D30E0D0C-0F33-4FB8-A35F-E53D06038469}"/>
                </a:ext>
              </a:extLst>
            </p:cNvPr>
            <p:cNvCxnSpPr>
              <a:cxnSpLocks/>
              <a:endCxn id="68" idx="2"/>
            </p:cNvCxnSpPr>
            <p:nvPr/>
          </p:nvCxnSpPr>
          <p:spPr>
            <a:xfrm flipV="1">
              <a:off x="4308902" y="1456497"/>
              <a:ext cx="1014410" cy="38173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85" name="直接连接符 84">
              <a:extLst>
                <a:ext uri="{FF2B5EF4-FFF2-40B4-BE49-F238E27FC236}">
                  <a16:creationId xmlns:a16="http://schemas.microsoft.com/office/drawing/2014/main" id="{FDD562DF-03A7-4E1E-9EAF-6D7CDC9050BB}"/>
                </a:ext>
              </a:extLst>
            </p:cNvPr>
            <p:cNvCxnSpPr>
              <a:cxnSpLocks/>
              <a:stCxn id="40" idx="6"/>
              <a:endCxn id="69" idx="3"/>
            </p:cNvCxnSpPr>
            <p:nvPr/>
          </p:nvCxnSpPr>
          <p:spPr>
            <a:xfrm flipV="1">
              <a:off x="4340231" y="2275837"/>
              <a:ext cx="1026978" cy="1481366"/>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111" name="文本框 110">
              <a:extLst>
                <a:ext uri="{FF2B5EF4-FFF2-40B4-BE49-F238E27FC236}">
                  <a16:creationId xmlns:a16="http://schemas.microsoft.com/office/drawing/2014/main" id="{D752D4D1-26A1-4512-94BB-8BD7BBE74120}"/>
                </a:ext>
              </a:extLst>
            </p:cNvPr>
            <p:cNvSpPr txBox="1"/>
            <p:nvPr/>
          </p:nvSpPr>
          <p:spPr>
            <a:xfrm>
              <a:off x="3358056" y="1085339"/>
              <a:ext cx="745717" cy="369332"/>
            </a:xfrm>
            <a:prstGeom prst="rect">
              <a:avLst/>
            </a:prstGeom>
            <a:noFill/>
          </p:spPr>
          <p:txBody>
            <a:bodyPr wrap="none" rtlCol="0">
              <a:spAutoFit/>
            </a:bodyPr>
            <a:lstStyle/>
            <a:p>
              <a:r>
                <a:rPr lang="en-US" altLang="zh-CN" dirty="0"/>
                <a:t>POI_1</a:t>
              </a:r>
              <a:endParaRPr lang="zh-CN" altLang="en-US" dirty="0"/>
            </a:p>
          </p:txBody>
        </p:sp>
        <p:sp>
          <p:nvSpPr>
            <p:cNvPr id="112" name="文本框 111">
              <a:extLst>
                <a:ext uri="{FF2B5EF4-FFF2-40B4-BE49-F238E27FC236}">
                  <a16:creationId xmlns:a16="http://schemas.microsoft.com/office/drawing/2014/main" id="{EC7F3D3D-4BCD-49FD-8FF6-89EA912B7CF0}"/>
                </a:ext>
              </a:extLst>
            </p:cNvPr>
            <p:cNvSpPr txBox="1"/>
            <p:nvPr/>
          </p:nvSpPr>
          <p:spPr>
            <a:xfrm>
              <a:off x="3358056" y="1601466"/>
              <a:ext cx="745717" cy="369332"/>
            </a:xfrm>
            <a:prstGeom prst="rect">
              <a:avLst/>
            </a:prstGeom>
            <a:noFill/>
          </p:spPr>
          <p:txBody>
            <a:bodyPr wrap="none" rtlCol="0">
              <a:spAutoFit/>
            </a:bodyPr>
            <a:lstStyle/>
            <a:p>
              <a:r>
                <a:rPr lang="en-US" altLang="zh-CN" dirty="0"/>
                <a:t>POI_2</a:t>
              </a:r>
              <a:endParaRPr lang="zh-CN" altLang="en-US" dirty="0"/>
            </a:p>
          </p:txBody>
        </p:sp>
        <p:sp>
          <p:nvSpPr>
            <p:cNvPr id="113" name="文本框 112">
              <a:extLst>
                <a:ext uri="{FF2B5EF4-FFF2-40B4-BE49-F238E27FC236}">
                  <a16:creationId xmlns:a16="http://schemas.microsoft.com/office/drawing/2014/main" id="{B7AD5E0A-B591-4A25-A238-2C2DED9B4F00}"/>
                </a:ext>
              </a:extLst>
            </p:cNvPr>
            <p:cNvSpPr txBox="1"/>
            <p:nvPr/>
          </p:nvSpPr>
          <p:spPr>
            <a:xfrm>
              <a:off x="3385948" y="2159131"/>
              <a:ext cx="745717" cy="369332"/>
            </a:xfrm>
            <a:prstGeom prst="rect">
              <a:avLst/>
            </a:prstGeom>
            <a:noFill/>
          </p:spPr>
          <p:txBody>
            <a:bodyPr wrap="none" rtlCol="0">
              <a:spAutoFit/>
            </a:bodyPr>
            <a:lstStyle/>
            <a:p>
              <a:r>
                <a:rPr lang="en-US" altLang="zh-CN" dirty="0"/>
                <a:t>POI_3</a:t>
              </a:r>
              <a:endParaRPr lang="zh-CN" altLang="en-US" dirty="0"/>
            </a:p>
          </p:txBody>
        </p:sp>
        <p:sp>
          <p:nvSpPr>
            <p:cNvPr id="114" name="文本框 113">
              <a:extLst>
                <a:ext uri="{FF2B5EF4-FFF2-40B4-BE49-F238E27FC236}">
                  <a16:creationId xmlns:a16="http://schemas.microsoft.com/office/drawing/2014/main" id="{CA69D1F6-8D98-43BD-B9DB-19D5EB68B460}"/>
                </a:ext>
              </a:extLst>
            </p:cNvPr>
            <p:cNvSpPr txBox="1"/>
            <p:nvPr/>
          </p:nvSpPr>
          <p:spPr>
            <a:xfrm>
              <a:off x="3359196" y="2694904"/>
              <a:ext cx="745717" cy="369332"/>
            </a:xfrm>
            <a:prstGeom prst="rect">
              <a:avLst/>
            </a:prstGeom>
            <a:noFill/>
          </p:spPr>
          <p:txBody>
            <a:bodyPr wrap="none" rtlCol="0">
              <a:spAutoFit/>
            </a:bodyPr>
            <a:lstStyle/>
            <a:p>
              <a:r>
                <a:rPr lang="en-US" altLang="zh-CN" dirty="0"/>
                <a:t>POI_4</a:t>
              </a:r>
              <a:endParaRPr lang="zh-CN" altLang="en-US" dirty="0"/>
            </a:p>
          </p:txBody>
        </p:sp>
        <p:sp>
          <p:nvSpPr>
            <p:cNvPr id="115" name="文本框 114">
              <a:extLst>
                <a:ext uri="{FF2B5EF4-FFF2-40B4-BE49-F238E27FC236}">
                  <a16:creationId xmlns:a16="http://schemas.microsoft.com/office/drawing/2014/main" id="{FB991768-7929-46C5-8C92-CA75DAC01129}"/>
                </a:ext>
              </a:extLst>
            </p:cNvPr>
            <p:cNvSpPr txBox="1"/>
            <p:nvPr/>
          </p:nvSpPr>
          <p:spPr>
            <a:xfrm>
              <a:off x="3642052" y="3553091"/>
              <a:ext cx="1206229" cy="461665"/>
            </a:xfrm>
            <a:prstGeom prst="rect">
              <a:avLst/>
            </a:prstGeom>
            <a:noFill/>
          </p:spPr>
          <p:txBody>
            <a:bodyPr wrap="square" rtlCol="0">
              <a:spAutoFit/>
            </a:bodyPr>
            <a:lstStyle/>
            <a:p>
              <a:r>
                <a:rPr lang="en-US" altLang="zh-CN" sz="2400" b="1" dirty="0">
                  <a:ea typeface="黑体" panose="02010609060101010101" pitchFamily="49" charset="-122"/>
                </a:rPr>
                <a:t>···</a:t>
              </a:r>
              <a:endParaRPr lang="zh-CN" altLang="en-US" sz="2400" b="1" dirty="0">
                <a:ea typeface="黑体" panose="02010609060101010101" pitchFamily="49" charset="-122"/>
              </a:endParaRPr>
            </a:p>
          </p:txBody>
        </p:sp>
        <p:sp>
          <p:nvSpPr>
            <p:cNvPr id="117" name="文本框 116">
              <a:extLst>
                <a:ext uri="{FF2B5EF4-FFF2-40B4-BE49-F238E27FC236}">
                  <a16:creationId xmlns:a16="http://schemas.microsoft.com/office/drawing/2014/main" id="{B35E484B-9D8E-4796-87BE-90410685D969}"/>
                </a:ext>
              </a:extLst>
            </p:cNvPr>
            <p:cNvSpPr txBox="1"/>
            <p:nvPr/>
          </p:nvSpPr>
          <p:spPr>
            <a:xfrm>
              <a:off x="5548000" y="1283780"/>
              <a:ext cx="1015214" cy="369332"/>
            </a:xfrm>
            <a:prstGeom prst="rect">
              <a:avLst/>
            </a:prstGeom>
            <a:noFill/>
          </p:spPr>
          <p:txBody>
            <a:bodyPr wrap="none" rtlCol="0">
              <a:spAutoFit/>
            </a:bodyPr>
            <a:lstStyle/>
            <a:p>
              <a:r>
                <a:rPr lang="en-US" altLang="zh-CN" dirty="0"/>
                <a:t>region_1</a:t>
              </a:r>
              <a:endParaRPr lang="zh-CN" altLang="en-US" dirty="0"/>
            </a:p>
          </p:txBody>
        </p:sp>
        <p:sp>
          <p:nvSpPr>
            <p:cNvPr id="118" name="文本框 117">
              <a:extLst>
                <a:ext uri="{FF2B5EF4-FFF2-40B4-BE49-F238E27FC236}">
                  <a16:creationId xmlns:a16="http://schemas.microsoft.com/office/drawing/2014/main" id="{F37360A7-75F1-40E0-85F8-47F0C368B0ED}"/>
                </a:ext>
              </a:extLst>
            </p:cNvPr>
            <p:cNvSpPr txBox="1"/>
            <p:nvPr/>
          </p:nvSpPr>
          <p:spPr>
            <a:xfrm>
              <a:off x="5523067" y="2010891"/>
              <a:ext cx="1015214" cy="369332"/>
            </a:xfrm>
            <a:prstGeom prst="rect">
              <a:avLst/>
            </a:prstGeom>
            <a:noFill/>
          </p:spPr>
          <p:txBody>
            <a:bodyPr wrap="none" rtlCol="0">
              <a:spAutoFit/>
            </a:bodyPr>
            <a:lstStyle/>
            <a:p>
              <a:r>
                <a:rPr lang="en-US" altLang="zh-CN" dirty="0"/>
                <a:t>region_2</a:t>
              </a:r>
              <a:endParaRPr lang="zh-CN" altLang="en-US" dirty="0"/>
            </a:p>
          </p:txBody>
        </p:sp>
      </p:grpSp>
      <p:grpSp>
        <p:nvGrpSpPr>
          <p:cNvPr id="134" name="组合 133">
            <a:extLst>
              <a:ext uri="{FF2B5EF4-FFF2-40B4-BE49-F238E27FC236}">
                <a16:creationId xmlns:a16="http://schemas.microsoft.com/office/drawing/2014/main" id="{6C09B834-C664-45AB-ABC8-B1355AE36AF2}"/>
              </a:ext>
            </a:extLst>
          </p:cNvPr>
          <p:cNvGrpSpPr/>
          <p:nvPr/>
        </p:nvGrpSpPr>
        <p:grpSpPr>
          <a:xfrm>
            <a:off x="6136511" y="993134"/>
            <a:ext cx="3509163" cy="2880458"/>
            <a:chOff x="6224790" y="1004312"/>
            <a:chExt cx="3509163" cy="2880458"/>
          </a:xfrm>
        </p:grpSpPr>
        <p:sp>
          <p:nvSpPr>
            <p:cNvPr id="62" name="椭圆 61">
              <a:extLst>
                <a:ext uri="{FF2B5EF4-FFF2-40B4-BE49-F238E27FC236}">
                  <a16:creationId xmlns:a16="http://schemas.microsoft.com/office/drawing/2014/main" id="{A9B69FF2-5B80-4612-9E3C-A096BD7FBE91}"/>
                </a:ext>
              </a:extLst>
            </p:cNvPr>
            <p:cNvSpPr/>
            <p:nvPr/>
          </p:nvSpPr>
          <p:spPr>
            <a:xfrm>
              <a:off x="6904953" y="1138468"/>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63" name="椭圆 62">
              <a:extLst>
                <a:ext uri="{FF2B5EF4-FFF2-40B4-BE49-F238E27FC236}">
                  <a16:creationId xmlns:a16="http://schemas.microsoft.com/office/drawing/2014/main" id="{5B6CA46E-8D72-4670-8945-4EEE5CA77008}"/>
                </a:ext>
              </a:extLst>
            </p:cNvPr>
            <p:cNvSpPr/>
            <p:nvPr/>
          </p:nvSpPr>
          <p:spPr>
            <a:xfrm>
              <a:off x="6904952" y="2201194"/>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64" name="椭圆 63">
              <a:extLst>
                <a:ext uri="{FF2B5EF4-FFF2-40B4-BE49-F238E27FC236}">
                  <a16:creationId xmlns:a16="http://schemas.microsoft.com/office/drawing/2014/main" id="{7E88FC38-5B95-49EA-A879-3DCC8D3A89C3}"/>
                </a:ext>
              </a:extLst>
            </p:cNvPr>
            <p:cNvSpPr/>
            <p:nvPr/>
          </p:nvSpPr>
          <p:spPr>
            <a:xfrm>
              <a:off x="6904952" y="2749276"/>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65" name="椭圆 64">
              <a:extLst>
                <a:ext uri="{FF2B5EF4-FFF2-40B4-BE49-F238E27FC236}">
                  <a16:creationId xmlns:a16="http://schemas.microsoft.com/office/drawing/2014/main" id="{4AB67FCB-EE70-4FB1-A59D-D1A537614630}"/>
                </a:ext>
              </a:extLst>
            </p:cNvPr>
            <p:cNvSpPr/>
            <p:nvPr/>
          </p:nvSpPr>
          <p:spPr>
            <a:xfrm>
              <a:off x="6904952" y="1653112"/>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66" name="椭圆 65">
              <a:extLst>
                <a:ext uri="{FF2B5EF4-FFF2-40B4-BE49-F238E27FC236}">
                  <a16:creationId xmlns:a16="http://schemas.microsoft.com/office/drawing/2014/main" id="{BF1C5BD0-7D8B-49BE-BC28-BE9566D6029C}"/>
                </a:ext>
              </a:extLst>
            </p:cNvPr>
            <p:cNvSpPr/>
            <p:nvPr/>
          </p:nvSpPr>
          <p:spPr>
            <a:xfrm>
              <a:off x="6904951" y="3640910"/>
              <a:ext cx="260543" cy="243860"/>
            </a:xfrm>
            <a:prstGeom prst="ellipse">
              <a:avLst/>
            </a:prstGeom>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a:p>
          </p:txBody>
        </p:sp>
        <p:sp>
          <p:nvSpPr>
            <p:cNvPr id="67" name="文本框 66">
              <a:extLst>
                <a:ext uri="{FF2B5EF4-FFF2-40B4-BE49-F238E27FC236}">
                  <a16:creationId xmlns:a16="http://schemas.microsoft.com/office/drawing/2014/main" id="{863C078B-CCAB-477C-9054-0FBB5030FBBB}"/>
                </a:ext>
              </a:extLst>
            </p:cNvPr>
            <p:cNvSpPr txBox="1"/>
            <p:nvPr/>
          </p:nvSpPr>
          <p:spPr>
            <a:xfrm>
              <a:off x="6834603" y="3102923"/>
              <a:ext cx="1206229" cy="461665"/>
            </a:xfrm>
            <a:prstGeom prst="rect">
              <a:avLst/>
            </a:prstGeom>
            <a:noFill/>
          </p:spPr>
          <p:txBody>
            <a:bodyPr wrap="square" rtlCol="0">
              <a:spAutoFit/>
            </a:bodyPr>
            <a:lstStyle/>
            <a:p>
              <a:r>
                <a:rPr lang="en-US" altLang="zh-CN" sz="2400" b="1" dirty="0">
                  <a:ea typeface="黑体" panose="02010609060101010101" pitchFamily="49" charset="-122"/>
                </a:rPr>
                <a:t>···</a:t>
              </a:r>
              <a:endParaRPr lang="zh-CN" altLang="en-US" sz="2400" b="1" dirty="0">
                <a:ea typeface="黑体" panose="02010609060101010101" pitchFamily="49" charset="-122"/>
              </a:endParaRPr>
            </a:p>
          </p:txBody>
        </p:sp>
        <p:sp>
          <p:nvSpPr>
            <p:cNvPr id="72" name="文本框 71">
              <a:extLst>
                <a:ext uri="{FF2B5EF4-FFF2-40B4-BE49-F238E27FC236}">
                  <a16:creationId xmlns:a16="http://schemas.microsoft.com/office/drawing/2014/main" id="{1AEDE80D-7BB5-49E3-AB83-8C1FFD1A9C36}"/>
                </a:ext>
              </a:extLst>
            </p:cNvPr>
            <p:cNvSpPr txBox="1"/>
            <p:nvPr/>
          </p:nvSpPr>
          <p:spPr>
            <a:xfrm>
              <a:off x="8165133" y="2801984"/>
              <a:ext cx="1206229" cy="461665"/>
            </a:xfrm>
            <a:prstGeom prst="rect">
              <a:avLst/>
            </a:prstGeom>
            <a:noFill/>
          </p:spPr>
          <p:txBody>
            <a:bodyPr wrap="square" rtlCol="0">
              <a:spAutoFit/>
            </a:bodyPr>
            <a:lstStyle/>
            <a:p>
              <a:r>
                <a:rPr lang="en-US" altLang="zh-CN" sz="2400" b="1" dirty="0">
                  <a:ea typeface="黑体" panose="02010609060101010101" pitchFamily="49" charset="-122"/>
                </a:rPr>
                <a:t>···</a:t>
              </a:r>
              <a:endParaRPr lang="zh-CN" altLang="en-US" sz="2400" b="1" dirty="0">
                <a:ea typeface="黑体" panose="02010609060101010101" pitchFamily="49" charset="-122"/>
              </a:endParaRPr>
            </a:p>
          </p:txBody>
        </p:sp>
        <p:sp>
          <p:nvSpPr>
            <p:cNvPr id="73" name="椭圆 72">
              <a:extLst>
                <a:ext uri="{FF2B5EF4-FFF2-40B4-BE49-F238E27FC236}">
                  <a16:creationId xmlns:a16="http://schemas.microsoft.com/office/drawing/2014/main" id="{9F98196E-C737-4D29-8D58-46A442AEC257}"/>
                </a:ext>
              </a:extLst>
            </p:cNvPr>
            <p:cNvSpPr/>
            <p:nvPr/>
          </p:nvSpPr>
          <p:spPr>
            <a:xfrm>
              <a:off x="8246744" y="1337932"/>
              <a:ext cx="260543" cy="243860"/>
            </a:xfrm>
            <a:prstGeom prst="ellipse">
              <a:avLst/>
            </a:prstGeom>
            <a:solidFill>
              <a:schemeClr val="accent2">
                <a:lumMod val="75000"/>
              </a:schemeClr>
            </a:solidFill>
            <a:ln>
              <a:solidFill>
                <a:schemeClr val="accent4">
                  <a:lumMod val="75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dirty="0">
                <a:solidFill>
                  <a:schemeClr val="accent1">
                    <a:lumMod val="60000"/>
                    <a:lumOff val="40000"/>
                  </a:schemeClr>
                </a:solidFill>
              </a:endParaRPr>
            </a:p>
          </p:txBody>
        </p:sp>
        <p:sp>
          <p:nvSpPr>
            <p:cNvPr id="74" name="椭圆 73">
              <a:extLst>
                <a:ext uri="{FF2B5EF4-FFF2-40B4-BE49-F238E27FC236}">
                  <a16:creationId xmlns:a16="http://schemas.microsoft.com/office/drawing/2014/main" id="{E56836D1-3F7A-4E1A-9564-2CB9D853461E}"/>
                </a:ext>
              </a:extLst>
            </p:cNvPr>
            <p:cNvSpPr/>
            <p:nvPr/>
          </p:nvSpPr>
          <p:spPr>
            <a:xfrm>
              <a:off x="8256192" y="2455750"/>
              <a:ext cx="260543" cy="243860"/>
            </a:xfrm>
            <a:prstGeom prst="ellipse">
              <a:avLst/>
            </a:prstGeom>
            <a:solidFill>
              <a:schemeClr val="accent2">
                <a:lumMod val="75000"/>
              </a:schemeClr>
            </a:solidFill>
            <a:ln>
              <a:solidFill>
                <a:schemeClr val="accent4">
                  <a:lumMod val="75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dirty="0">
                <a:solidFill>
                  <a:schemeClr val="accent1">
                    <a:lumMod val="60000"/>
                    <a:lumOff val="40000"/>
                  </a:schemeClr>
                </a:solidFill>
              </a:endParaRPr>
            </a:p>
          </p:txBody>
        </p:sp>
        <p:sp>
          <p:nvSpPr>
            <p:cNvPr id="75" name="椭圆 74">
              <a:extLst>
                <a:ext uri="{FF2B5EF4-FFF2-40B4-BE49-F238E27FC236}">
                  <a16:creationId xmlns:a16="http://schemas.microsoft.com/office/drawing/2014/main" id="{E3949BA2-854B-4E3A-89D9-F70C5D386FD1}"/>
                </a:ext>
              </a:extLst>
            </p:cNvPr>
            <p:cNvSpPr/>
            <p:nvPr/>
          </p:nvSpPr>
          <p:spPr>
            <a:xfrm>
              <a:off x="8246743" y="1888306"/>
              <a:ext cx="260543" cy="243860"/>
            </a:xfrm>
            <a:prstGeom prst="ellipse">
              <a:avLst/>
            </a:prstGeom>
            <a:solidFill>
              <a:schemeClr val="accent2">
                <a:lumMod val="75000"/>
              </a:schemeClr>
            </a:solidFill>
            <a:ln>
              <a:solidFill>
                <a:schemeClr val="accent4">
                  <a:lumMod val="75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dirty="0">
                <a:solidFill>
                  <a:schemeClr val="accent1">
                    <a:lumMod val="60000"/>
                    <a:lumOff val="40000"/>
                  </a:schemeClr>
                </a:solidFill>
              </a:endParaRPr>
            </a:p>
          </p:txBody>
        </p:sp>
        <p:sp>
          <p:nvSpPr>
            <p:cNvPr id="76" name="椭圆 75">
              <a:extLst>
                <a:ext uri="{FF2B5EF4-FFF2-40B4-BE49-F238E27FC236}">
                  <a16:creationId xmlns:a16="http://schemas.microsoft.com/office/drawing/2014/main" id="{978B6634-F475-40D8-9072-6495D70A0B6D}"/>
                </a:ext>
              </a:extLst>
            </p:cNvPr>
            <p:cNvSpPr/>
            <p:nvPr/>
          </p:nvSpPr>
          <p:spPr>
            <a:xfrm>
              <a:off x="8283085" y="3327206"/>
              <a:ext cx="260543" cy="243860"/>
            </a:xfrm>
            <a:prstGeom prst="ellipse">
              <a:avLst/>
            </a:prstGeom>
            <a:solidFill>
              <a:schemeClr val="accent2">
                <a:lumMod val="75000"/>
              </a:schemeClr>
            </a:solidFill>
            <a:ln>
              <a:solidFill>
                <a:schemeClr val="accent4">
                  <a:lumMod val="75000"/>
                </a:schemeClr>
              </a:solidFill>
            </a:ln>
          </p:spPr>
          <p:style>
            <a:lnRef idx="0">
              <a:schemeClr val="accent5"/>
            </a:lnRef>
            <a:fillRef idx="3">
              <a:schemeClr val="accent5"/>
            </a:fillRef>
            <a:effectRef idx="3">
              <a:schemeClr val="accent5"/>
            </a:effectRef>
            <a:fontRef idx="minor">
              <a:schemeClr val="lt1"/>
            </a:fontRef>
          </p:style>
          <p:txBody>
            <a:bodyPr rtlCol="0" anchor="ctr"/>
            <a:lstStyle/>
            <a:p>
              <a:pPr algn="ctr"/>
              <a:endParaRPr lang="zh-CN" altLang="en-US" sz="1350" dirty="0">
                <a:solidFill>
                  <a:schemeClr val="accent1">
                    <a:lumMod val="60000"/>
                    <a:lumOff val="40000"/>
                  </a:schemeClr>
                </a:solidFill>
              </a:endParaRPr>
            </a:p>
          </p:txBody>
        </p:sp>
        <p:cxnSp>
          <p:nvCxnSpPr>
            <p:cNvPr id="89" name="直接连接符 88">
              <a:extLst>
                <a:ext uri="{FF2B5EF4-FFF2-40B4-BE49-F238E27FC236}">
                  <a16:creationId xmlns:a16="http://schemas.microsoft.com/office/drawing/2014/main" id="{5813E646-DB70-46FF-AF73-C22296C26E5C}"/>
                </a:ext>
              </a:extLst>
            </p:cNvPr>
            <p:cNvCxnSpPr>
              <a:cxnSpLocks/>
              <a:stCxn id="62" idx="6"/>
              <a:endCxn id="75" idx="2"/>
            </p:cNvCxnSpPr>
            <p:nvPr/>
          </p:nvCxnSpPr>
          <p:spPr>
            <a:xfrm>
              <a:off x="7165496" y="1260398"/>
              <a:ext cx="1081247" cy="749838"/>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94" name="直接连接符 93">
              <a:extLst>
                <a:ext uri="{FF2B5EF4-FFF2-40B4-BE49-F238E27FC236}">
                  <a16:creationId xmlns:a16="http://schemas.microsoft.com/office/drawing/2014/main" id="{047AAC75-1E05-481E-8C27-19B07EB413A2}"/>
                </a:ext>
              </a:extLst>
            </p:cNvPr>
            <p:cNvCxnSpPr>
              <a:cxnSpLocks/>
              <a:endCxn id="73" idx="2"/>
            </p:cNvCxnSpPr>
            <p:nvPr/>
          </p:nvCxnSpPr>
          <p:spPr>
            <a:xfrm flipV="1">
              <a:off x="7153358" y="1459862"/>
              <a:ext cx="1093386" cy="332010"/>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96" name="直接连接符 95">
              <a:extLst>
                <a:ext uri="{FF2B5EF4-FFF2-40B4-BE49-F238E27FC236}">
                  <a16:creationId xmlns:a16="http://schemas.microsoft.com/office/drawing/2014/main" id="{7B4F5D25-CE58-4790-9EB0-31EA08CE1108}"/>
                </a:ext>
              </a:extLst>
            </p:cNvPr>
            <p:cNvCxnSpPr>
              <a:cxnSpLocks/>
              <a:endCxn id="76" idx="2"/>
            </p:cNvCxnSpPr>
            <p:nvPr/>
          </p:nvCxnSpPr>
          <p:spPr>
            <a:xfrm>
              <a:off x="7135296" y="2356362"/>
              <a:ext cx="1147789" cy="1092774"/>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99" name="直接连接符 98">
              <a:extLst>
                <a:ext uri="{FF2B5EF4-FFF2-40B4-BE49-F238E27FC236}">
                  <a16:creationId xmlns:a16="http://schemas.microsoft.com/office/drawing/2014/main" id="{C74AEF28-4FBE-41EF-933E-2691B95AB4B1}"/>
                </a:ext>
              </a:extLst>
            </p:cNvPr>
            <p:cNvCxnSpPr>
              <a:cxnSpLocks/>
              <a:endCxn id="75" idx="3"/>
            </p:cNvCxnSpPr>
            <p:nvPr/>
          </p:nvCxnSpPr>
          <p:spPr>
            <a:xfrm flipV="1">
              <a:off x="7153358" y="2096454"/>
              <a:ext cx="1131541" cy="1661812"/>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cxnSp>
          <p:nvCxnSpPr>
            <p:cNvPr id="101" name="直接连接符 100">
              <a:extLst>
                <a:ext uri="{FF2B5EF4-FFF2-40B4-BE49-F238E27FC236}">
                  <a16:creationId xmlns:a16="http://schemas.microsoft.com/office/drawing/2014/main" id="{CF3B740A-50D8-4AAE-9130-95E4B23A10E6}"/>
                </a:ext>
              </a:extLst>
            </p:cNvPr>
            <p:cNvCxnSpPr>
              <a:cxnSpLocks/>
              <a:endCxn id="74" idx="2"/>
            </p:cNvCxnSpPr>
            <p:nvPr/>
          </p:nvCxnSpPr>
          <p:spPr>
            <a:xfrm flipV="1">
              <a:off x="7166736" y="2577680"/>
              <a:ext cx="1089456" cy="280664"/>
            </a:xfrm>
            <a:prstGeom prst="line">
              <a:avLst/>
            </a:prstGeom>
            <a:ln w="19050">
              <a:solidFill>
                <a:schemeClr val="tx1"/>
              </a:solidFill>
            </a:ln>
          </p:spPr>
          <p:style>
            <a:lnRef idx="1">
              <a:schemeClr val="dk1"/>
            </a:lnRef>
            <a:fillRef idx="0">
              <a:schemeClr val="dk1"/>
            </a:fillRef>
            <a:effectRef idx="0">
              <a:schemeClr val="dk1"/>
            </a:effectRef>
            <a:fontRef idx="minor">
              <a:schemeClr val="tx1"/>
            </a:fontRef>
          </p:style>
        </p:cxnSp>
        <p:sp>
          <p:nvSpPr>
            <p:cNvPr id="120" name="文本框 119">
              <a:extLst>
                <a:ext uri="{FF2B5EF4-FFF2-40B4-BE49-F238E27FC236}">
                  <a16:creationId xmlns:a16="http://schemas.microsoft.com/office/drawing/2014/main" id="{9436D5D5-BE10-4C9B-86D4-4B81A0B7BB9C}"/>
                </a:ext>
              </a:extLst>
            </p:cNvPr>
            <p:cNvSpPr txBox="1"/>
            <p:nvPr/>
          </p:nvSpPr>
          <p:spPr>
            <a:xfrm>
              <a:off x="6224790" y="1091689"/>
              <a:ext cx="745717" cy="369332"/>
            </a:xfrm>
            <a:prstGeom prst="rect">
              <a:avLst/>
            </a:prstGeom>
            <a:noFill/>
          </p:spPr>
          <p:txBody>
            <a:bodyPr wrap="none" rtlCol="0">
              <a:spAutoFit/>
            </a:bodyPr>
            <a:lstStyle/>
            <a:p>
              <a:r>
                <a:rPr lang="en-US" altLang="zh-CN" dirty="0"/>
                <a:t>POI_1</a:t>
              </a:r>
              <a:endParaRPr lang="zh-CN" altLang="en-US" dirty="0"/>
            </a:p>
          </p:txBody>
        </p:sp>
        <p:sp>
          <p:nvSpPr>
            <p:cNvPr id="121" name="文本框 120">
              <a:extLst>
                <a:ext uri="{FF2B5EF4-FFF2-40B4-BE49-F238E27FC236}">
                  <a16:creationId xmlns:a16="http://schemas.microsoft.com/office/drawing/2014/main" id="{85EE0110-56D1-4A78-B3B6-440DB7F4224F}"/>
                </a:ext>
              </a:extLst>
            </p:cNvPr>
            <p:cNvSpPr txBox="1"/>
            <p:nvPr/>
          </p:nvSpPr>
          <p:spPr>
            <a:xfrm>
              <a:off x="6224790" y="1607816"/>
              <a:ext cx="745717" cy="369332"/>
            </a:xfrm>
            <a:prstGeom prst="rect">
              <a:avLst/>
            </a:prstGeom>
            <a:noFill/>
          </p:spPr>
          <p:txBody>
            <a:bodyPr wrap="none" rtlCol="0">
              <a:spAutoFit/>
            </a:bodyPr>
            <a:lstStyle/>
            <a:p>
              <a:r>
                <a:rPr lang="en-US" altLang="zh-CN" dirty="0"/>
                <a:t>POI_2</a:t>
              </a:r>
              <a:endParaRPr lang="zh-CN" altLang="en-US" dirty="0"/>
            </a:p>
          </p:txBody>
        </p:sp>
        <p:sp>
          <p:nvSpPr>
            <p:cNvPr id="122" name="文本框 121">
              <a:extLst>
                <a:ext uri="{FF2B5EF4-FFF2-40B4-BE49-F238E27FC236}">
                  <a16:creationId xmlns:a16="http://schemas.microsoft.com/office/drawing/2014/main" id="{145E8A1F-F994-44B2-B1FE-EBB017F1CE8C}"/>
                </a:ext>
              </a:extLst>
            </p:cNvPr>
            <p:cNvSpPr txBox="1"/>
            <p:nvPr/>
          </p:nvSpPr>
          <p:spPr>
            <a:xfrm>
              <a:off x="6252682" y="2165481"/>
              <a:ext cx="745717" cy="369332"/>
            </a:xfrm>
            <a:prstGeom prst="rect">
              <a:avLst/>
            </a:prstGeom>
            <a:noFill/>
          </p:spPr>
          <p:txBody>
            <a:bodyPr wrap="none" rtlCol="0">
              <a:spAutoFit/>
            </a:bodyPr>
            <a:lstStyle/>
            <a:p>
              <a:r>
                <a:rPr lang="en-US" altLang="zh-CN" dirty="0"/>
                <a:t>POI_3</a:t>
              </a:r>
              <a:endParaRPr lang="zh-CN" altLang="en-US" dirty="0"/>
            </a:p>
          </p:txBody>
        </p:sp>
        <p:sp>
          <p:nvSpPr>
            <p:cNvPr id="123" name="文本框 122">
              <a:extLst>
                <a:ext uri="{FF2B5EF4-FFF2-40B4-BE49-F238E27FC236}">
                  <a16:creationId xmlns:a16="http://schemas.microsoft.com/office/drawing/2014/main" id="{2734A52C-9AFE-4D8A-BDD9-0C97F3A98DA4}"/>
                </a:ext>
              </a:extLst>
            </p:cNvPr>
            <p:cNvSpPr txBox="1"/>
            <p:nvPr/>
          </p:nvSpPr>
          <p:spPr>
            <a:xfrm>
              <a:off x="6225930" y="2701254"/>
              <a:ext cx="745717" cy="369332"/>
            </a:xfrm>
            <a:prstGeom prst="rect">
              <a:avLst/>
            </a:prstGeom>
            <a:noFill/>
          </p:spPr>
          <p:txBody>
            <a:bodyPr wrap="none" rtlCol="0">
              <a:spAutoFit/>
            </a:bodyPr>
            <a:lstStyle/>
            <a:p>
              <a:r>
                <a:rPr lang="en-US" altLang="zh-CN" dirty="0"/>
                <a:t>POI_4</a:t>
              </a:r>
              <a:endParaRPr lang="zh-CN" altLang="en-US" dirty="0"/>
            </a:p>
          </p:txBody>
        </p:sp>
        <p:sp>
          <p:nvSpPr>
            <p:cNvPr id="124" name="文本框 123">
              <a:extLst>
                <a:ext uri="{FF2B5EF4-FFF2-40B4-BE49-F238E27FC236}">
                  <a16:creationId xmlns:a16="http://schemas.microsoft.com/office/drawing/2014/main" id="{B6D02403-06E4-4833-B8FD-1ED2B1AEA794}"/>
                </a:ext>
              </a:extLst>
            </p:cNvPr>
            <p:cNvSpPr txBox="1"/>
            <p:nvPr/>
          </p:nvSpPr>
          <p:spPr>
            <a:xfrm>
              <a:off x="8527724" y="3240681"/>
              <a:ext cx="1206229" cy="461665"/>
            </a:xfrm>
            <a:prstGeom prst="rect">
              <a:avLst/>
            </a:prstGeom>
            <a:noFill/>
          </p:spPr>
          <p:txBody>
            <a:bodyPr wrap="square" rtlCol="0">
              <a:spAutoFit/>
            </a:bodyPr>
            <a:lstStyle/>
            <a:p>
              <a:r>
                <a:rPr lang="en-US" altLang="zh-CN" sz="2400" b="1" dirty="0">
                  <a:ea typeface="黑体" panose="02010609060101010101" pitchFamily="49" charset="-122"/>
                </a:rPr>
                <a:t>···</a:t>
              </a:r>
              <a:endParaRPr lang="zh-CN" altLang="en-US" sz="2400" b="1" dirty="0">
                <a:ea typeface="黑体" panose="02010609060101010101" pitchFamily="49" charset="-122"/>
              </a:endParaRPr>
            </a:p>
          </p:txBody>
        </p:sp>
        <p:sp>
          <p:nvSpPr>
            <p:cNvPr id="126" name="文本框 125">
              <a:extLst>
                <a:ext uri="{FF2B5EF4-FFF2-40B4-BE49-F238E27FC236}">
                  <a16:creationId xmlns:a16="http://schemas.microsoft.com/office/drawing/2014/main" id="{0044E9C7-5E27-4FA8-962B-C92A828F1862}"/>
                </a:ext>
              </a:extLst>
            </p:cNvPr>
            <p:cNvSpPr txBox="1"/>
            <p:nvPr/>
          </p:nvSpPr>
          <p:spPr>
            <a:xfrm>
              <a:off x="8009646" y="1004312"/>
              <a:ext cx="1223412" cy="369332"/>
            </a:xfrm>
            <a:prstGeom prst="rect">
              <a:avLst/>
            </a:prstGeom>
            <a:noFill/>
          </p:spPr>
          <p:txBody>
            <a:bodyPr wrap="none" rtlCol="0">
              <a:spAutoFit/>
            </a:bodyPr>
            <a:lstStyle/>
            <a:p>
              <a:r>
                <a:rPr lang="en-US" altLang="zh-CN" dirty="0"/>
                <a:t>timeslot_1</a:t>
              </a:r>
              <a:endParaRPr lang="zh-CN" altLang="en-US" dirty="0"/>
            </a:p>
          </p:txBody>
        </p:sp>
        <p:sp>
          <p:nvSpPr>
            <p:cNvPr id="127" name="文本框 126">
              <a:extLst>
                <a:ext uri="{FF2B5EF4-FFF2-40B4-BE49-F238E27FC236}">
                  <a16:creationId xmlns:a16="http://schemas.microsoft.com/office/drawing/2014/main" id="{11A17273-CFF6-40B7-B241-7545F1984B41}"/>
                </a:ext>
              </a:extLst>
            </p:cNvPr>
            <p:cNvSpPr txBox="1"/>
            <p:nvPr/>
          </p:nvSpPr>
          <p:spPr>
            <a:xfrm>
              <a:off x="8040832" y="1560504"/>
              <a:ext cx="1223412" cy="369332"/>
            </a:xfrm>
            <a:prstGeom prst="rect">
              <a:avLst/>
            </a:prstGeom>
            <a:noFill/>
          </p:spPr>
          <p:txBody>
            <a:bodyPr wrap="none" rtlCol="0">
              <a:spAutoFit/>
            </a:bodyPr>
            <a:lstStyle/>
            <a:p>
              <a:r>
                <a:rPr lang="en-US" altLang="zh-CN" dirty="0"/>
                <a:t>timeslot_2</a:t>
              </a:r>
              <a:endParaRPr lang="zh-CN" altLang="en-US" dirty="0"/>
            </a:p>
          </p:txBody>
        </p:sp>
        <p:sp>
          <p:nvSpPr>
            <p:cNvPr id="128" name="文本框 127">
              <a:extLst>
                <a:ext uri="{FF2B5EF4-FFF2-40B4-BE49-F238E27FC236}">
                  <a16:creationId xmlns:a16="http://schemas.microsoft.com/office/drawing/2014/main" id="{AE3D57E6-3BE9-449E-BEA4-34A0D89C15B8}"/>
                </a:ext>
              </a:extLst>
            </p:cNvPr>
            <p:cNvSpPr txBox="1"/>
            <p:nvPr/>
          </p:nvSpPr>
          <p:spPr>
            <a:xfrm>
              <a:off x="8058518" y="2153787"/>
              <a:ext cx="1223412" cy="369332"/>
            </a:xfrm>
            <a:prstGeom prst="rect">
              <a:avLst/>
            </a:prstGeom>
            <a:noFill/>
          </p:spPr>
          <p:txBody>
            <a:bodyPr wrap="none" rtlCol="0">
              <a:spAutoFit/>
            </a:bodyPr>
            <a:lstStyle/>
            <a:p>
              <a:r>
                <a:rPr lang="en-US" altLang="zh-CN" dirty="0"/>
                <a:t>timeslot_3</a:t>
              </a:r>
              <a:endParaRPr lang="zh-CN" altLang="en-US" dirty="0"/>
            </a:p>
          </p:txBody>
        </p:sp>
      </p:grpSp>
      <p:sp>
        <p:nvSpPr>
          <p:cNvPr id="131" name="文本框 130">
            <a:extLst>
              <a:ext uri="{FF2B5EF4-FFF2-40B4-BE49-F238E27FC236}">
                <a16:creationId xmlns:a16="http://schemas.microsoft.com/office/drawing/2014/main" id="{DBC2A25B-756A-49E5-8A45-9813F19CEB4E}"/>
              </a:ext>
            </a:extLst>
          </p:cNvPr>
          <p:cNvSpPr txBox="1"/>
          <p:nvPr/>
        </p:nvSpPr>
        <p:spPr>
          <a:xfrm>
            <a:off x="542751" y="4118537"/>
            <a:ext cx="2109708" cy="369332"/>
          </a:xfrm>
          <a:prstGeom prst="rect">
            <a:avLst/>
          </a:prstGeom>
          <a:noFill/>
        </p:spPr>
        <p:txBody>
          <a:bodyPr wrap="square" rtlCol="0">
            <a:spAutoFit/>
          </a:bodyPr>
          <a:lstStyle/>
          <a:p>
            <a:r>
              <a:rPr lang="en-US" altLang="zh-CN" b="1" dirty="0">
                <a:latin typeface="+mn-ea"/>
              </a:rPr>
              <a:t>(a) POI-POI Graph</a:t>
            </a:r>
            <a:endParaRPr lang="zh-CN" altLang="en-US" b="1" dirty="0">
              <a:latin typeface="+mn-ea"/>
            </a:endParaRPr>
          </a:p>
        </p:txBody>
      </p:sp>
      <p:sp>
        <p:nvSpPr>
          <p:cNvPr id="132" name="文本框 131">
            <a:extLst>
              <a:ext uri="{FF2B5EF4-FFF2-40B4-BE49-F238E27FC236}">
                <a16:creationId xmlns:a16="http://schemas.microsoft.com/office/drawing/2014/main" id="{3B5F6118-27AF-44D6-B290-2DC71E686364}"/>
              </a:ext>
            </a:extLst>
          </p:cNvPr>
          <p:cNvSpPr txBox="1"/>
          <p:nvPr/>
        </p:nvSpPr>
        <p:spPr>
          <a:xfrm>
            <a:off x="3560418" y="4103968"/>
            <a:ext cx="2494613" cy="369332"/>
          </a:xfrm>
          <a:prstGeom prst="rect">
            <a:avLst/>
          </a:prstGeom>
          <a:noFill/>
        </p:spPr>
        <p:txBody>
          <a:bodyPr wrap="square" rtlCol="0">
            <a:spAutoFit/>
          </a:bodyPr>
          <a:lstStyle>
            <a:defPPr>
              <a:defRPr lang="en-US"/>
            </a:defPPr>
            <a:lvl1pPr>
              <a:defRPr b="1">
                <a:latin typeface="+mn-ea"/>
              </a:defRPr>
            </a:lvl1pPr>
          </a:lstStyle>
          <a:p>
            <a:r>
              <a:rPr lang="en-US" altLang="zh-CN" dirty="0"/>
              <a:t>(b) POI-region Graph</a:t>
            </a:r>
            <a:endParaRPr lang="zh-CN" altLang="en-US" dirty="0"/>
          </a:p>
        </p:txBody>
      </p:sp>
      <p:sp>
        <p:nvSpPr>
          <p:cNvPr id="133" name="文本框 132">
            <a:extLst>
              <a:ext uri="{FF2B5EF4-FFF2-40B4-BE49-F238E27FC236}">
                <a16:creationId xmlns:a16="http://schemas.microsoft.com/office/drawing/2014/main" id="{91E87BCA-E51D-4E64-9470-F41B9B90B461}"/>
              </a:ext>
            </a:extLst>
          </p:cNvPr>
          <p:cNvSpPr txBox="1"/>
          <p:nvPr/>
        </p:nvSpPr>
        <p:spPr>
          <a:xfrm>
            <a:off x="6496702" y="4100795"/>
            <a:ext cx="2647297" cy="369332"/>
          </a:xfrm>
          <a:prstGeom prst="rect">
            <a:avLst/>
          </a:prstGeom>
          <a:noFill/>
        </p:spPr>
        <p:txBody>
          <a:bodyPr wrap="square" rtlCol="0">
            <a:spAutoFit/>
          </a:bodyPr>
          <a:lstStyle>
            <a:defPPr>
              <a:defRPr lang="en-US"/>
            </a:defPPr>
            <a:lvl1pPr>
              <a:defRPr b="1">
                <a:latin typeface="+mn-ea"/>
              </a:defRPr>
            </a:lvl1pPr>
          </a:lstStyle>
          <a:p>
            <a:r>
              <a:rPr lang="en-US" altLang="zh-CN" dirty="0"/>
              <a:t>(c) POI-timeslot Graph</a:t>
            </a:r>
            <a:endParaRPr lang="zh-CN" altLang="en-US" dirty="0"/>
          </a:p>
        </p:txBody>
      </p:sp>
    </p:spTree>
    <p:extLst>
      <p:ext uri="{BB962C8B-B14F-4D97-AF65-F5344CB8AC3E}">
        <p14:creationId xmlns:p14="http://schemas.microsoft.com/office/powerpoint/2010/main" val="5971466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44764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常用模型</a:t>
            </a:r>
            <a:r>
              <a:rPr lang="en-US" altLang="zh-CN" sz="2800" dirty="0">
                <a:solidFill>
                  <a:schemeClr val="bg1"/>
                </a:solidFill>
                <a:latin typeface="黑体" panose="02010609060101010101" pitchFamily="49" charset="-122"/>
                <a:ea typeface="黑体" panose="02010609060101010101" pitchFamily="49" charset="-122"/>
                <a:cs typeface="Arial" panose="020B0604020202020204" pitchFamily="34" charset="0"/>
              </a:rPr>
              <a:t>—</a:t>
            </a:r>
            <a:r>
              <a:rPr lang="zh-CN" altLang="en-US" sz="2800" dirty="0">
                <a:solidFill>
                  <a:schemeClr val="bg1"/>
                </a:solidFill>
                <a:latin typeface="黑体" panose="02010609060101010101" pitchFamily="49" charset="-122"/>
                <a:ea typeface="黑体" panose="02010609060101010101" pitchFamily="49" charset="-122"/>
                <a:cs typeface="Arial" panose="020B0604020202020204" pitchFamily="34" charset="0"/>
              </a:rPr>
              <a:t>矩阵分解模型</a:t>
            </a:r>
            <a:endPar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endParaRPr>
          </a:p>
        </p:txBody>
      </p:sp>
      <p:sp>
        <p:nvSpPr>
          <p:cNvPr id="11" name="文本框 10">
            <a:extLst>
              <a:ext uri="{FF2B5EF4-FFF2-40B4-BE49-F238E27FC236}">
                <a16:creationId xmlns:a16="http://schemas.microsoft.com/office/drawing/2014/main" id="{1902E2CA-DFF5-4205-A293-6E728432C4E0}"/>
              </a:ext>
            </a:extLst>
          </p:cNvPr>
          <p:cNvSpPr txBox="1"/>
          <p:nvPr/>
        </p:nvSpPr>
        <p:spPr>
          <a:xfrm>
            <a:off x="1803725" y="5030812"/>
            <a:ext cx="1640247" cy="400110"/>
          </a:xfrm>
          <a:prstGeom prst="rect">
            <a:avLst/>
          </a:prstGeom>
          <a:noFill/>
        </p:spPr>
        <p:txBody>
          <a:bodyPr wrap="square" rtlCol="0">
            <a:spAutoFit/>
          </a:bodyPr>
          <a:lstStyle/>
          <a:p>
            <a:r>
              <a:rPr lang="en-US" altLang="zh-CN" sz="2000" b="1" dirty="0">
                <a:latin typeface="黑体" panose="02010609060101010101" pitchFamily="49" charset="-122"/>
                <a:ea typeface="黑体" panose="02010609060101010101" pitchFamily="49" charset="-122"/>
              </a:rPr>
              <a:t>n × m </a:t>
            </a:r>
            <a:r>
              <a:rPr lang="zh-CN" altLang="en-US" sz="2000" b="1" dirty="0">
                <a:latin typeface="黑体" panose="02010609060101010101" pitchFamily="49" charset="-122"/>
                <a:ea typeface="黑体" panose="02010609060101010101" pitchFamily="49" charset="-122"/>
              </a:rPr>
              <a:t>矩阵</a:t>
            </a:r>
          </a:p>
        </p:txBody>
      </p:sp>
      <p:graphicFrame>
        <p:nvGraphicFramePr>
          <p:cNvPr id="57" name="表格 57">
            <a:extLst>
              <a:ext uri="{FF2B5EF4-FFF2-40B4-BE49-F238E27FC236}">
                <a16:creationId xmlns:a16="http://schemas.microsoft.com/office/drawing/2014/main" id="{FFE81764-E3FA-44AA-9446-4D0F1C416F17}"/>
              </a:ext>
            </a:extLst>
          </p:cNvPr>
          <p:cNvGraphicFramePr>
            <a:graphicFrameLocks noGrp="1"/>
          </p:cNvGraphicFramePr>
          <p:nvPr>
            <p:extLst>
              <p:ext uri="{D42A27DB-BD31-4B8C-83A1-F6EECF244321}">
                <p14:modId xmlns:p14="http://schemas.microsoft.com/office/powerpoint/2010/main" val="2970844202"/>
              </p:ext>
            </p:extLst>
          </p:nvPr>
        </p:nvGraphicFramePr>
        <p:xfrm>
          <a:off x="275775" y="2000214"/>
          <a:ext cx="4664190" cy="2922675"/>
        </p:xfrm>
        <a:graphic>
          <a:graphicData uri="http://schemas.openxmlformats.org/drawingml/2006/table">
            <a:tbl>
              <a:tblPr firstRow="1" bandRow="1">
                <a:tableStyleId>{5C22544A-7EE6-4342-B048-85BDC9FD1C3A}</a:tableStyleId>
              </a:tblPr>
              <a:tblGrid>
                <a:gridCol w="777365">
                  <a:extLst>
                    <a:ext uri="{9D8B030D-6E8A-4147-A177-3AD203B41FA5}">
                      <a16:colId xmlns:a16="http://schemas.microsoft.com/office/drawing/2014/main" val="1358451120"/>
                    </a:ext>
                  </a:extLst>
                </a:gridCol>
                <a:gridCol w="777365">
                  <a:extLst>
                    <a:ext uri="{9D8B030D-6E8A-4147-A177-3AD203B41FA5}">
                      <a16:colId xmlns:a16="http://schemas.microsoft.com/office/drawing/2014/main" val="8206454"/>
                    </a:ext>
                  </a:extLst>
                </a:gridCol>
                <a:gridCol w="777365">
                  <a:extLst>
                    <a:ext uri="{9D8B030D-6E8A-4147-A177-3AD203B41FA5}">
                      <a16:colId xmlns:a16="http://schemas.microsoft.com/office/drawing/2014/main" val="663501921"/>
                    </a:ext>
                  </a:extLst>
                </a:gridCol>
                <a:gridCol w="777365">
                  <a:extLst>
                    <a:ext uri="{9D8B030D-6E8A-4147-A177-3AD203B41FA5}">
                      <a16:colId xmlns:a16="http://schemas.microsoft.com/office/drawing/2014/main" val="159267419"/>
                    </a:ext>
                  </a:extLst>
                </a:gridCol>
                <a:gridCol w="777365">
                  <a:extLst>
                    <a:ext uri="{9D8B030D-6E8A-4147-A177-3AD203B41FA5}">
                      <a16:colId xmlns:a16="http://schemas.microsoft.com/office/drawing/2014/main" val="166563829"/>
                    </a:ext>
                  </a:extLst>
                </a:gridCol>
                <a:gridCol w="777365">
                  <a:extLst>
                    <a:ext uri="{9D8B030D-6E8A-4147-A177-3AD203B41FA5}">
                      <a16:colId xmlns:a16="http://schemas.microsoft.com/office/drawing/2014/main" val="1505051070"/>
                    </a:ext>
                  </a:extLst>
                </a:gridCol>
              </a:tblGrid>
              <a:tr h="511383">
                <a:tc>
                  <a:txBody>
                    <a:bodyPr/>
                    <a:lstStyle/>
                    <a:p>
                      <a:pPr algn="ctr"/>
                      <a:endParaRPr lang="zh-CN" altLang="en-US" dirty="0"/>
                    </a:p>
                  </a:txBody>
                  <a:tcPr/>
                </a:tc>
                <a:tc>
                  <a:txBody>
                    <a:bodyPr/>
                    <a:lstStyle/>
                    <a:p>
                      <a:pPr algn="ctr"/>
                      <a:r>
                        <a:rPr lang="zh-CN" altLang="en-US" dirty="0"/>
                        <a:t>项目</a:t>
                      </a:r>
                      <a:r>
                        <a:rPr lang="en-US" altLang="zh-CN" dirty="0"/>
                        <a:t>1</a:t>
                      </a:r>
                      <a:endParaRPr lang="zh-CN" altLang="en-US" dirty="0"/>
                    </a:p>
                  </a:txBody>
                  <a:tcPr/>
                </a:tc>
                <a:tc>
                  <a:txBody>
                    <a:bodyPr/>
                    <a:lstStyle/>
                    <a:p>
                      <a:pPr algn="ctr"/>
                      <a:r>
                        <a:rPr lang="zh-CN" altLang="en-US" dirty="0"/>
                        <a:t>项目</a:t>
                      </a:r>
                      <a:r>
                        <a:rPr lang="en-US" altLang="zh-CN" dirty="0"/>
                        <a:t>2</a:t>
                      </a:r>
                      <a:endParaRPr lang="zh-CN" altLang="en-US" dirty="0"/>
                    </a:p>
                  </a:txBody>
                  <a:tcPr/>
                </a:tc>
                <a:tc>
                  <a:txBody>
                    <a:bodyPr/>
                    <a:lstStyle/>
                    <a:p>
                      <a:pPr algn="ctr"/>
                      <a:r>
                        <a:rPr lang="zh-CN" altLang="en-US" dirty="0"/>
                        <a:t>项目</a:t>
                      </a:r>
                      <a:r>
                        <a:rPr lang="en-US" altLang="zh-CN" dirty="0"/>
                        <a:t>3</a:t>
                      </a:r>
                      <a:endParaRPr lang="zh-CN" altLang="en-US" dirty="0"/>
                    </a:p>
                  </a:txBody>
                  <a:tcPr/>
                </a:tc>
                <a:tc>
                  <a:txBody>
                    <a:bodyPr/>
                    <a:lstStyle/>
                    <a:p>
                      <a:pPr algn="ctr"/>
                      <a:r>
                        <a:rPr lang="en-US" altLang="zh-CN" dirty="0">
                          <a:latin typeface="黑体" panose="02010609060101010101" pitchFamily="49" charset="-122"/>
                          <a:ea typeface="黑体" panose="02010609060101010101" pitchFamily="49" charset="-122"/>
                        </a:rPr>
                        <a:t>…</a:t>
                      </a:r>
                      <a:endParaRPr lang="zh-CN" altLang="en-US" dirty="0"/>
                    </a:p>
                  </a:txBody>
                  <a:tcPr/>
                </a:tc>
                <a:tc>
                  <a:txBody>
                    <a:bodyPr/>
                    <a:lstStyle/>
                    <a:p>
                      <a:pPr algn="ctr"/>
                      <a:r>
                        <a:rPr lang="zh-CN" altLang="en-US" dirty="0">
                          <a:latin typeface="黑体" panose="02010609060101010101" pitchFamily="49" charset="-122"/>
                          <a:ea typeface="黑体" panose="02010609060101010101" pitchFamily="49" charset="-122"/>
                        </a:rPr>
                        <a:t>项目</a:t>
                      </a:r>
                      <a:r>
                        <a:rPr lang="en-US" altLang="zh-CN" dirty="0">
                          <a:latin typeface="黑体" panose="02010609060101010101" pitchFamily="49" charset="-122"/>
                          <a:ea typeface="黑体" panose="02010609060101010101" pitchFamily="49" charset="-122"/>
                        </a:rPr>
                        <a:t>m</a:t>
                      </a:r>
                      <a:endParaRPr lang="zh-CN" altLang="en-US" dirty="0">
                        <a:latin typeface="黑体" panose="02010609060101010101" pitchFamily="49" charset="-122"/>
                        <a:ea typeface="黑体" panose="02010609060101010101" pitchFamily="49" charset="-122"/>
                      </a:endParaRPr>
                    </a:p>
                  </a:txBody>
                  <a:tcPr/>
                </a:tc>
                <a:extLst>
                  <a:ext uri="{0D108BD9-81ED-4DB2-BD59-A6C34878D82A}">
                    <a16:rowId xmlns:a16="http://schemas.microsoft.com/office/drawing/2014/main" val="2831274224"/>
                  </a:ext>
                </a:extLst>
              </a:tr>
              <a:tr h="511383">
                <a:tc>
                  <a:txBody>
                    <a:bodyPr/>
                    <a:lstStyle/>
                    <a:p>
                      <a:pPr algn="ctr"/>
                      <a:r>
                        <a:rPr lang="zh-CN" altLang="en-US" b="1" dirty="0"/>
                        <a:t>用户</a:t>
                      </a:r>
                      <a:r>
                        <a:rPr lang="en-US" altLang="zh-CN" b="1" dirty="0"/>
                        <a:t>1</a:t>
                      </a:r>
                      <a:endParaRPr lang="zh-CN" altLang="en-US" b="1" dirty="0"/>
                    </a:p>
                  </a:txBody>
                  <a:tcPr/>
                </a:tc>
                <a:tc>
                  <a:txBody>
                    <a:bodyPr/>
                    <a:lstStyle/>
                    <a:p>
                      <a:pPr algn="ctr"/>
                      <a:r>
                        <a:rPr lang="en-US" altLang="zh-CN" dirty="0"/>
                        <a:t>5</a:t>
                      </a:r>
                      <a:endParaRPr lang="zh-CN" altLang="en-US" dirty="0"/>
                    </a:p>
                  </a:txBody>
                  <a:tcPr/>
                </a:tc>
                <a:tc>
                  <a:txBody>
                    <a:bodyPr/>
                    <a:lstStyle/>
                    <a:p>
                      <a:pPr algn="ctr"/>
                      <a:r>
                        <a:rPr lang="en-US" altLang="zh-CN" dirty="0"/>
                        <a:t>1</a:t>
                      </a:r>
                      <a:endParaRPr lang="zh-CN" altLang="en-US" dirty="0"/>
                    </a:p>
                  </a:txBody>
                  <a:tcPr/>
                </a:tc>
                <a:tc>
                  <a:txBody>
                    <a:bodyPr/>
                    <a:lstStyle/>
                    <a:p>
                      <a:pPr algn="ctr"/>
                      <a:endParaRPr lang="zh-CN" altLang="en-US" dirty="0"/>
                    </a:p>
                  </a:txBody>
                  <a:tcPr/>
                </a:tc>
                <a:tc>
                  <a:txBody>
                    <a:bodyPr/>
                    <a:lstStyle/>
                    <a:p>
                      <a:pPr algn="ctr"/>
                      <a:r>
                        <a:rPr lang="en-US" altLang="zh-CN" dirty="0">
                          <a:latin typeface="黑体" panose="02010609060101010101" pitchFamily="49" charset="-122"/>
                          <a:ea typeface="黑体" panose="02010609060101010101" pitchFamily="49" charset="-122"/>
                        </a:rPr>
                        <a:t>…</a:t>
                      </a:r>
                      <a:endParaRPr lang="zh-CN" altLang="en-US" dirty="0"/>
                    </a:p>
                  </a:txBody>
                  <a:tcPr/>
                </a:tc>
                <a:tc>
                  <a:txBody>
                    <a:bodyPr/>
                    <a:lstStyle/>
                    <a:p>
                      <a:pPr algn="ctr"/>
                      <a:r>
                        <a:rPr lang="en-US" altLang="zh-CN" dirty="0"/>
                        <a:t>5</a:t>
                      </a:r>
                      <a:endParaRPr lang="zh-CN" altLang="en-US" dirty="0"/>
                    </a:p>
                  </a:txBody>
                  <a:tcPr/>
                </a:tc>
                <a:extLst>
                  <a:ext uri="{0D108BD9-81ED-4DB2-BD59-A6C34878D82A}">
                    <a16:rowId xmlns:a16="http://schemas.microsoft.com/office/drawing/2014/main" val="1242109325"/>
                  </a:ext>
                </a:extLst>
              </a:tr>
              <a:tr h="5113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t>用户</a:t>
                      </a:r>
                      <a:r>
                        <a:rPr lang="en-US" altLang="zh-CN" b="1" dirty="0"/>
                        <a:t>2</a:t>
                      </a:r>
                      <a:endParaRPr lang="zh-CN" altLang="en-US" b="1" dirty="0"/>
                    </a:p>
                  </a:txBody>
                  <a:tcPr/>
                </a:tc>
                <a:tc>
                  <a:txBody>
                    <a:bodyPr/>
                    <a:lstStyle/>
                    <a:p>
                      <a:pPr algn="ctr"/>
                      <a:endParaRPr lang="zh-CN" altLang="en-US" dirty="0"/>
                    </a:p>
                  </a:txBody>
                  <a:tcPr/>
                </a:tc>
                <a:tc>
                  <a:txBody>
                    <a:bodyPr/>
                    <a:lstStyle/>
                    <a:p>
                      <a:pPr algn="ctr"/>
                      <a:r>
                        <a:rPr lang="en-US" altLang="zh-CN" dirty="0"/>
                        <a:t>2</a:t>
                      </a:r>
                      <a:endParaRPr lang="zh-CN" altLang="en-US" dirty="0"/>
                    </a:p>
                  </a:txBody>
                  <a:tcPr/>
                </a:tc>
                <a:tc>
                  <a:txBody>
                    <a:bodyPr/>
                    <a:lstStyle/>
                    <a:p>
                      <a:pPr algn="ctr"/>
                      <a:r>
                        <a:rPr lang="en-US" altLang="zh-CN" dirty="0"/>
                        <a:t>1</a:t>
                      </a:r>
                      <a:endParaRPr lang="zh-CN" altLang="en-US" dirty="0"/>
                    </a:p>
                  </a:txBody>
                  <a:tcPr/>
                </a:tc>
                <a:tc>
                  <a:txBody>
                    <a:bodyPr/>
                    <a:lstStyle/>
                    <a:p>
                      <a:pPr algn="ctr"/>
                      <a:r>
                        <a:rPr lang="en-US" altLang="zh-CN" dirty="0">
                          <a:latin typeface="黑体" panose="02010609060101010101" pitchFamily="49" charset="-122"/>
                          <a:ea typeface="黑体" panose="02010609060101010101" pitchFamily="49" charset="-122"/>
                        </a:rPr>
                        <a:t>…</a:t>
                      </a: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3248057054"/>
                  </a:ext>
                </a:extLst>
              </a:tr>
              <a:tr h="5113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t>用户</a:t>
                      </a:r>
                      <a:r>
                        <a:rPr lang="en-US" altLang="zh-CN" b="1" dirty="0"/>
                        <a:t>3</a:t>
                      </a:r>
                      <a:endParaRPr lang="zh-CN" altLang="en-US" b="1" dirty="0"/>
                    </a:p>
                  </a:txBody>
                  <a:tcPr/>
                </a:tc>
                <a:tc>
                  <a:txBody>
                    <a:bodyPr/>
                    <a:lstStyle/>
                    <a:p>
                      <a:pPr algn="ctr"/>
                      <a:r>
                        <a:rPr lang="en-US" altLang="zh-CN" dirty="0"/>
                        <a:t>5</a:t>
                      </a:r>
                      <a:endParaRPr lang="zh-CN" altLang="en-US" dirty="0"/>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r>
                        <a:rPr lang="en-US" altLang="zh-CN" dirty="0">
                          <a:latin typeface="黑体" panose="02010609060101010101" pitchFamily="49" charset="-122"/>
                          <a:ea typeface="黑体" panose="02010609060101010101" pitchFamily="49" charset="-122"/>
                        </a:rPr>
                        <a:t>…</a:t>
                      </a:r>
                      <a:endParaRPr lang="zh-CN" altLang="en-US" dirty="0"/>
                    </a:p>
                  </a:txBody>
                  <a:tcPr/>
                </a:tc>
                <a:tc>
                  <a:txBody>
                    <a:bodyPr/>
                    <a:lstStyle/>
                    <a:p>
                      <a:pPr algn="ctr"/>
                      <a:endParaRPr lang="zh-CN" altLang="en-US" dirty="0"/>
                    </a:p>
                  </a:txBody>
                  <a:tcPr/>
                </a:tc>
                <a:extLst>
                  <a:ext uri="{0D108BD9-81ED-4DB2-BD59-A6C34878D82A}">
                    <a16:rowId xmlns:a16="http://schemas.microsoft.com/office/drawing/2014/main" val="478086559"/>
                  </a:ext>
                </a:extLst>
              </a:tr>
              <a:tr h="51138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b="1" dirty="0">
                          <a:latin typeface="黑体" panose="02010609060101010101" pitchFamily="49" charset="-122"/>
                          <a:ea typeface="黑体" panose="02010609060101010101" pitchFamily="49" charset="-122"/>
                        </a:rPr>
                        <a:t>…</a:t>
                      </a:r>
                      <a:endParaRPr lang="zh-CN" altLang="en-US" b="1" dirty="0">
                        <a:latin typeface="黑体" panose="02010609060101010101" pitchFamily="49" charset="-122"/>
                        <a:ea typeface="黑体" panose="02010609060101010101" pitchFamily="49" charset="-122"/>
                      </a:endParaRPr>
                    </a:p>
                  </a:txBody>
                  <a:tcPr/>
                </a:tc>
                <a:tc>
                  <a:txBody>
                    <a:bodyPr/>
                    <a:lstStyle/>
                    <a:p>
                      <a:pPr algn="ctr"/>
                      <a:r>
                        <a:rPr lang="en-US" altLang="zh-CN" dirty="0">
                          <a:latin typeface="黑体" panose="02010609060101010101" pitchFamily="49" charset="-122"/>
                          <a:ea typeface="黑体" panose="02010609060101010101" pitchFamily="49" charset="-122"/>
                        </a:rPr>
                        <a:t>…</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latin typeface="黑体" panose="02010609060101010101" pitchFamily="49" charset="-122"/>
                          <a:ea typeface="黑体" panose="02010609060101010101" pitchFamily="49" charset="-122"/>
                        </a:rPr>
                        <a:t>…</a:t>
                      </a:r>
                      <a:endParaRPr lang="zh-CN" altLang="en-US" dirty="0"/>
                    </a:p>
                  </a:txBody>
                  <a:tcPr/>
                </a:tc>
                <a:tc>
                  <a:txBody>
                    <a:bodyPr/>
                    <a:lstStyle/>
                    <a:p>
                      <a:pPr algn="ctr"/>
                      <a:r>
                        <a:rPr lang="en-US" altLang="zh-CN" dirty="0">
                          <a:latin typeface="黑体" panose="02010609060101010101" pitchFamily="49" charset="-122"/>
                          <a:ea typeface="黑体" panose="02010609060101010101" pitchFamily="49" charset="-122"/>
                        </a:rPr>
                        <a:t>…</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latin typeface="黑体" panose="02010609060101010101" pitchFamily="49" charset="-122"/>
                          <a:ea typeface="黑体" panose="02010609060101010101" pitchFamily="49" charset="-122"/>
                        </a:rPr>
                        <a:t>…</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latin typeface="黑体" panose="02010609060101010101" pitchFamily="49" charset="-122"/>
                          <a:ea typeface="黑体" panose="02010609060101010101" pitchFamily="49" charset="-122"/>
                        </a:rPr>
                        <a:t>…</a:t>
                      </a:r>
                      <a:endParaRPr lang="zh-CN" altLang="en-US" dirty="0"/>
                    </a:p>
                  </a:txBody>
                  <a:tcPr/>
                </a:tc>
                <a:extLst>
                  <a:ext uri="{0D108BD9-81ED-4DB2-BD59-A6C34878D82A}">
                    <a16:rowId xmlns:a16="http://schemas.microsoft.com/office/drawing/2014/main" val="3989540366"/>
                  </a:ext>
                </a:extLst>
              </a:tr>
              <a:tr h="314813">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zh-CN" altLang="en-US" b="1" dirty="0">
                          <a:latin typeface="黑体" panose="02010609060101010101" pitchFamily="49" charset="-122"/>
                          <a:ea typeface="黑体" panose="02010609060101010101" pitchFamily="49" charset="-122"/>
                        </a:rPr>
                        <a:t>用户</a:t>
                      </a:r>
                      <a:r>
                        <a:rPr lang="en-US" altLang="zh-CN" b="1" dirty="0">
                          <a:latin typeface="黑体" panose="02010609060101010101" pitchFamily="49" charset="-122"/>
                          <a:ea typeface="黑体" panose="02010609060101010101" pitchFamily="49" charset="-122"/>
                        </a:rPr>
                        <a:t>n</a:t>
                      </a:r>
                      <a:endParaRPr lang="zh-CN" altLang="en-US" b="1" dirty="0">
                        <a:latin typeface="黑体" panose="02010609060101010101" pitchFamily="49" charset="-122"/>
                        <a:ea typeface="黑体" panose="02010609060101010101" pitchFamily="49" charset="-122"/>
                      </a:endParaRPr>
                    </a:p>
                  </a:txBody>
                  <a:tcPr/>
                </a:tc>
                <a:tc>
                  <a:txBody>
                    <a:bodyPr/>
                    <a:lstStyle/>
                    <a:p>
                      <a:pPr algn="ctr"/>
                      <a:endParaRPr lang="zh-CN" altLang="en-US" dirty="0"/>
                    </a:p>
                  </a:txBody>
                  <a:tcPr/>
                </a:tc>
                <a:tc>
                  <a:txBody>
                    <a:bodyPr/>
                    <a:lstStyle/>
                    <a:p>
                      <a:pPr algn="ctr"/>
                      <a:endParaRPr lang="zh-CN" altLang="en-US" dirty="0"/>
                    </a:p>
                  </a:txBody>
                  <a:tcPr/>
                </a:tc>
                <a:tc>
                  <a:txBody>
                    <a:bodyPr/>
                    <a:lstStyle/>
                    <a:p>
                      <a:pPr algn="ctr"/>
                      <a:r>
                        <a:rPr lang="en-US" altLang="zh-CN" dirty="0"/>
                        <a:t>3</a:t>
                      </a:r>
                      <a:endParaRPr lang="zh-CN" altLang="en-US" dirty="0"/>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altLang="zh-CN" dirty="0">
                          <a:latin typeface="黑体" panose="02010609060101010101" pitchFamily="49" charset="-122"/>
                          <a:ea typeface="黑体" panose="02010609060101010101" pitchFamily="49" charset="-122"/>
                        </a:rPr>
                        <a:t>…</a:t>
                      </a:r>
                      <a:endParaRPr lang="zh-CN" altLang="en-US" dirty="0"/>
                    </a:p>
                  </a:txBody>
                  <a:tcPr/>
                </a:tc>
                <a:tc>
                  <a:txBody>
                    <a:bodyPr/>
                    <a:lstStyle/>
                    <a:p>
                      <a:pPr algn="ctr"/>
                      <a:r>
                        <a:rPr lang="en-US" altLang="zh-CN" dirty="0"/>
                        <a:t>4</a:t>
                      </a:r>
                      <a:endParaRPr lang="zh-CN" altLang="en-US" dirty="0"/>
                    </a:p>
                  </a:txBody>
                  <a:tcPr/>
                </a:tc>
                <a:extLst>
                  <a:ext uri="{0D108BD9-81ED-4DB2-BD59-A6C34878D82A}">
                    <a16:rowId xmlns:a16="http://schemas.microsoft.com/office/drawing/2014/main" val="3431189679"/>
                  </a:ext>
                </a:extLst>
              </a:tr>
            </a:tbl>
          </a:graphicData>
        </a:graphic>
      </p:graphicFrame>
      <p:sp>
        <p:nvSpPr>
          <p:cNvPr id="59" name="箭头: 右 58">
            <a:extLst>
              <a:ext uri="{FF2B5EF4-FFF2-40B4-BE49-F238E27FC236}">
                <a16:creationId xmlns:a16="http://schemas.microsoft.com/office/drawing/2014/main" id="{EE6D3FD3-3C12-45D3-9167-DA32BE5E00D4}"/>
              </a:ext>
            </a:extLst>
          </p:cNvPr>
          <p:cNvSpPr/>
          <p:nvPr/>
        </p:nvSpPr>
        <p:spPr>
          <a:xfrm>
            <a:off x="5207194" y="3368997"/>
            <a:ext cx="931483" cy="433633"/>
          </a:xfrm>
          <a:prstGeom prst="rightArrow">
            <a:avLst/>
          </a:prstGeom>
          <a:ln w="28575">
            <a:solidFill>
              <a:schemeClr val="tx1"/>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zh-CN" altLang="en-US" sz="1350">
              <a:solidFill>
                <a:schemeClr val="tx1"/>
              </a:solidFill>
            </a:endParaRPr>
          </a:p>
        </p:txBody>
      </p:sp>
      <p:pic>
        <p:nvPicPr>
          <p:cNvPr id="79" name="图片 78">
            <a:extLst>
              <a:ext uri="{FF2B5EF4-FFF2-40B4-BE49-F238E27FC236}">
                <a16:creationId xmlns:a16="http://schemas.microsoft.com/office/drawing/2014/main" id="{9EFE3086-A862-4B26-92B0-04AEDF1A2416}"/>
              </a:ext>
            </a:extLst>
          </p:cNvPr>
          <p:cNvPicPr>
            <a:picLocks noChangeAspect="1"/>
          </p:cNvPicPr>
          <p:nvPr/>
        </p:nvPicPr>
        <p:blipFill>
          <a:blip r:embed="rId4"/>
          <a:stretch>
            <a:fillRect/>
          </a:stretch>
        </p:blipFill>
        <p:spPr>
          <a:xfrm>
            <a:off x="6391626" y="1530932"/>
            <a:ext cx="2274230" cy="1639561"/>
          </a:xfrm>
          <a:prstGeom prst="rect">
            <a:avLst/>
          </a:prstGeom>
        </p:spPr>
      </p:pic>
      <p:sp>
        <p:nvSpPr>
          <p:cNvPr id="80" name="矩形 79">
            <a:extLst>
              <a:ext uri="{FF2B5EF4-FFF2-40B4-BE49-F238E27FC236}">
                <a16:creationId xmlns:a16="http://schemas.microsoft.com/office/drawing/2014/main" id="{93501677-6D08-49E4-B89C-4FAC6D1DAD66}"/>
              </a:ext>
            </a:extLst>
          </p:cNvPr>
          <p:cNvSpPr/>
          <p:nvPr/>
        </p:nvSpPr>
        <p:spPr>
          <a:xfrm>
            <a:off x="5378449" y="3116959"/>
            <a:ext cx="4572000" cy="369332"/>
          </a:xfrm>
          <a:prstGeom prst="rect">
            <a:avLst/>
          </a:prstGeom>
        </p:spPr>
        <p:txBody>
          <a:bodyPr>
            <a:spAutoFit/>
          </a:bodyPr>
          <a:lstStyle/>
          <a:p>
            <a:pPr algn="ctr"/>
            <a:r>
              <a:rPr lang="zh-CN" altLang="en-US" b="1" dirty="0">
                <a:latin typeface="黑体" panose="02010609060101010101" pitchFamily="49" charset="-122"/>
                <a:ea typeface="黑体" panose="02010609060101010101" pitchFamily="49" charset="-122"/>
              </a:rPr>
              <a:t>用户隐特征矩阵 </a:t>
            </a:r>
            <a:r>
              <a:rPr lang="en-US" altLang="zh-CN" b="1" dirty="0">
                <a:latin typeface="黑体" panose="02010609060101010101" pitchFamily="49" charset="-122"/>
                <a:ea typeface="黑体" panose="02010609060101010101" pitchFamily="49" charset="-122"/>
              </a:rPr>
              <a:t>n×k</a:t>
            </a:r>
            <a:endParaRPr lang="zh-CN" altLang="en-US" b="1" dirty="0">
              <a:latin typeface="黑体" panose="02010609060101010101" pitchFamily="49" charset="-122"/>
              <a:ea typeface="黑体" panose="02010609060101010101" pitchFamily="49" charset="-122"/>
            </a:endParaRPr>
          </a:p>
        </p:txBody>
      </p:sp>
      <p:pic>
        <p:nvPicPr>
          <p:cNvPr id="81" name="图片 80">
            <a:extLst>
              <a:ext uri="{FF2B5EF4-FFF2-40B4-BE49-F238E27FC236}">
                <a16:creationId xmlns:a16="http://schemas.microsoft.com/office/drawing/2014/main" id="{2B1682B9-95B6-4040-B187-DAA09CD3E38E}"/>
              </a:ext>
            </a:extLst>
          </p:cNvPr>
          <p:cNvPicPr>
            <a:picLocks noChangeAspect="1"/>
          </p:cNvPicPr>
          <p:nvPr/>
        </p:nvPicPr>
        <p:blipFill>
          <a:blip r:embed="rId5"/>
          <a:stretch>
            <a:fillRect/>
          </a:stretch>
        </p:blipFill>
        <p:spPr>
          <a:xfrm>
            <a:off x="6541712" y="3703483"/>
            <a:ext cx="1727498" cy="1219406"/>
          </a:xfrm>
          <a:prstGeom prst="rect">
            <a:avLst/>
          </a:prstGeom>
        </p:spPr>
      </p:pic>
      <p:sp>
        <p:nvSpPr>
          <p:cNvPr id="82" name="矩形 81">
            <a:extLst>
              <a:ext uri="{FF2B5EF4-FFF2-40B4-BE49-F238E27FC236}">
                <a16:creationId xmlns:a16="http://schemas.microsoft.com/office/drawing/2014/main" id="{A3AED42A-BF27-45FD-8202-1EC470FFA526}"/>
              </a:ext>
            </a:extLst>
          </p:cNvPr>
          <p:cNvSpPr/>
          <p:nvPr/>
        </p:nvSpPr>
        <p:spPr>
          <a:xfrm>
            <a:off x="6339953" y="5053246"/>
            <a:ext cx="2377575" cy="369332"/>
          </a:xfrm>
          <a:prstGeom prst="rect">
            <a:avLst/>
          </a:prstGeom>
        </p:spPr>
        <p:txBody>
          <a:bodyPr wrap="none">
            <a:spAutoFit/>
          </a:bodyPr>
          <a:lstStyle/>
          <a:p>
            <a:pPr algn="ctr"/>
            <a:r>
              <a:rPr lang="zh-CN" altLang="en-US" b="1" dirty="0">
                <a:latin typeface="黑体" panose="02010609060101010101" pitchFamily="49" charset="-122"/>
                <a:ea typeface="黑体" panose="02010609060101010101" pitchFamily="49" charset="-122"/>
              </a:rPr>
              <a:t>项目隐特征矩阵 </a:t>
            </a:r>
            <a:r>
              <a:rPr lang="en-US" altLang="zh-CN" b="1" dirty="0">
                <a:latin typeface="黑体" panose="02010609060101010101" pitchFamily="49" charset="-122"/>
                <a:ea typeface="黑体" panose="02010609060101010101" pitchFamily="49" charset="-122"/>
              </a:rPr>
              <a:t>k×m</a:t>
            </a:r>
            <a:endParaRPr lang="zh-CN" altLang="en-US" b="1"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4446173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44764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常用模型</a:t>
            </a:r>
            <a:r>
              <a:rPr lang="en-US" altLang="zh-CN" sz="2800" dirty="0">
                <a:solidFill>
                  <a:schemeClr val="bg1"/>
                </a:solidFill>
                <a:latin typeface="黑体" panose="02010609060101010101" pitchFamily="49" charset="-122"/>
                <a:ea typeface="黑体" panose="02010609060101010101" pitchFamily="49" charset="-122"/>
                <a:cs typeface="Arial" panose="020B0604020202020204" pitchFamily="34" charset="0"/>
              </a:rPr>
              <a:t>—</a:t>
            </a:r>
            <a:r>
              <a:rPr lang="zh-CN" altLang="en-US" sz="2800" dirty="0">
                <a:solidFill>
                  <a:schemeClr val="bg1"/>
                </a:solidFill>
                <a:latin typeface="黑体" panose="02010609060101010101" pitchFamily="49" charset="-122"/>
                <a:ea typeface="黑体" panose="02010609060101010101" pitchFamily="49" charset="-122"/>
                <a:cs typeface="Arial" panose="020B0604020202020204" pitchFamily="34" charset="0"/>
              </a:rPr>
              <a:t>矩阵分解模型</a:t>
            </a:r>
            <a:endPar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endParaRPr>
          </a:p>
        </p:txBody>
      </p:sp>
      <p:sp>
        <p:nvSpPr>
          <p:cNvPr id="21" name="文本框 20"/>
          <p:cNvSpPr txBox="1"/>
          <p:nvPr/>
        </p:nvSpPr>
        <p:spPr>
          <a:xfrm>
            <a:off x="189174" y="6468120"/>
            <a:ext cx="562665" cy="369332"/>
          </a:xfrm>
          <a:prstGeom prst="rect">
            <a:avLst/>
          </a:prstGeom>
          <a:noFill/>
        </p:spPr>
        <p:txBody>
          <a:bodyPr wrap="square" rtlCol="0">
            <a:spAutoFit/>
          </a:bodyPr>
          <a:lstStyle/>
          <a:p>
            <a:r>
              <a:rPr lang="en-US" altLang="zh-CN" dirty="0">
                <a:solidFill>
                  <a:schemeClr val="bg1"/>
                </a:solidFill>
              </a:rPr>
              <a:t>14</a:t>
            </a:r>
            <a:endParaRPr lang="zh-CN" altLang="en-US" dirty="0">
              <a:solidFill>
                <a:schemeClr val="bg1"/>
              </a:solidFill>
            </a:endParaRPr>
          </a:p>
        </p:txBody>
      </p:sp>
      <p:sp>
        <p:nvSpPr>
          <p:cNvPr id="2" name="矩形 1">
            <a:extLst>
              <a:ext uri="{FF2B5EF4-FFF2-40B4-BE49-F238E27FC236}">
                <a16:creationId xmlns:a16="http://schemas.microsoft.com/office/drawing/2014/main" id="{81A9007A-772C-4D76-854C-3F07ECF95BC3}"/>
              </a:ext>
            </a:extLst>
          </p:cNvPr>
          <p:cNvSpPr/>
          <p:nvPr/>
        </p:nvSpPr>
        <p:spPr>
          <a:xfrm>
            <a:off x="763939" y="2361430"/>
            <a:ext cx="2262429" cy="207389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左大括号 3">
            <a:extLst>
              <a:ext uri="{FF2B5EF4-FFF2-40B4-BE49-F238E27FC236}">
                <a16:creationId xmlns:a16="http://schemas.microsoft.com/office/drawing/2014/main" id="{3BEAE3D4-5F3D-4389-8263-D7CFD4340773}"/>
              </a:ext>
            </a:extLst>
          </p:cNvPr>
          <p:cNvSpPr/>
          <p:nvPr/>
        </p:nvSpPr>
        <p:spPr>
          <a:xfrm>
            <a:off x="451652" y="2445946"/>
            <a:ext cx="242033" cy="1970201"/>
          </a:xfrm>
          <a:prstGeom prst="leftBrace">
            <a:avLst>
              <a:gd name="adj1" fmla="val 104036"/>
              <a:gd name="adj2" fmla="val 48750"/>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12" name="左大括号 11">
            <a:extLst>
              <a:ext uri="{FF2B5EF4-FFF2-40B4-BE49-F238E27FC236}">
                <a16:creationId xmlns:a16="http://schemas.microsoft.com/office/drawing/2014/main" id="{C6D95BDB-7566-4B5C-8387-BB4D9E9A9A0B}"/>
              </a:ext>
            </a:extLst>
          </p:cNvPr>
          <p:cNvSpPr/>
          <p:nvPr/>
        </p:nvSpPr>
        <p:spPr>
          <a:xfrm rot="16200000">
            <a:off x="1740658" y="3454146"/>
            <a:ext cx="199517" cy="2262429"/>
          </a:xfrm>
          <a:prstGeom prst="leftBrace">
            <a:avLst>
              <a:gd name="adj1" fmla="val 104036"/>
              <a:gd name="adj2" fmla="val 48750"/>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1902E2CA-DFF5-4205-A293-6E728432C4E0}"/>
              </a:ext>
            </a:extLst>
          </p:cNvPr>
          <p:cNvSpPr txBox="1"/>
          <p:nvPr/>
        </p:nvSpPr>
        <p:spPr>
          <a:xfrm>
            <a:off x="1337710" y="4703672"/>
            <a:ext cx="1114885" cy="400110"/>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兴趣点</a:t>
            </a:r>
          </a:p>
        </p:txBody>
      </p:sp>
      <p:sp>
        <p:nvSpPr>
          <p:cNvPr id="14" name="文本框 13">
            <a:extLst>
              <a:ext uri="{FF2B5EF4-FFF2-40B4-BE49-F238E27FC236}">
                <a16:creationId xmlns:a16="http://schemas.microsoft.com/office/drawing/2014/main" id="{89F1D3D4-1EFF-4BDF-ADB5-8B202410551E}"/>
              </a:ext>
            </a:extLst>
          </p:cNvPr>
          <p:cNvSpPr txBox="1"/>
          <p:nvPr/>
        </p:nvSpPr>
        <p:spPr>
          <a:xfrm>
            <a:off x="-84220" y="3115359"/>
            <a:ext cx="461665" cy="1333182"/>
          </a:xfrm>
          <a:prstGeom prst="rect">
            <a:avLst/>
          </a:prstGeom>
          <a:noFill/>
        </p:spPr>
        <p:txBody>
          <a:bodyPr vert="eaVert" wrap="square" rtlCol="0">
            <a:spAutoFit/>
          </a:bodyPr>
          <a:lstStyle/>
          <a:p>
            <a:r>
              <a:rPr lang="zh-CN" altLang="en-US" dirty="0">
                <a:latin typeface="黑体" panose="02010609060101010101" pitchFamily="49" charset="-122"/>
                <a:ea typeface="黑体" panose="02010609060101010101" pitchFamily="49" charset="-122"/>
              </a:rPr>
              <a:t>用户</a:t>
            </a:r>
          </a:p>
        </p:txBody>
      </p:sp>
      <p:sp>
        <p:nvSpPr>
          <p:cNvPr id="15" name="文本框 14">
            <a:extLst>
              <a:ext uri="{FF2B5EF4-FFF2-40B4-BE49-F238E27FC236}">
                <a16:creationId xmlns:a16="http://schemas.microsoft.com/office/drawing/2014/main" id="{824989C3-F85C-4BB6-BBDC-CA7C8A563EEF}"/>
              </a:ext>
            </a:extLst>
          </p:cNvPr>
          <p:cNvSpPr txBox="1"/>
          <p:nvPr/>
        </p:nvSpPr>
        <p:spPr>
          <a:xfrm>
            <a:off x="2955758" y="3107136"/>
            <a:ext cx="820128" cy="584775"/>
          </a:xfrm>
          <a:prstGeom prst="rect">
            <a:avLst/>
          </a:prstGeom>
          <a:noFill/>
        </p:spPr>
        <p:txBody>
          <a:bodyPr wrap="square" rtlCol="0">
            <a:spAutoFit/>
          </a:bodyPr>
          <a:lstStyle/>
          <a:p>
            <a:r>
              <a:rPr lang="zh-CN" altLang="en-US" sz="3200" b="1" dirty="0">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a:t>
            </a:r>
          </a:p>
        </p:txBody>
      </p:sp>
      <p:sp>
        <p:nvSpPr>
          <p:cNvPr id="22" name="矩形 21">
            <a:extLst>
              <a:ext uri="{FF2B5EF4-FFF2-40B4-BE49-F238E27FC236}">
                <a16:creationId xmlns:a16="http://schemas.microsoft.com/office/drawing/2014/main" id="{4542896A-A5C7-4C8E-87DC-E4F3EF4A75B2}"/>
              </a:ext>
            </a:extLst>
          </p:cNvPr>
          <p:cNvSpPr/>
          <p:nvPr/>
        </p:nvSpPr>
        <p:spPr>
          <a:xfrm>
            <a:off x="4119580" y="2286596"/>
            <a:ext cx="696958" cy="207389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 name="左大括号 22">
            <a:extLst>
              <a:ext uri="{FF2B5EF4-FFF2-40B4-BE49-F238E27FC236}">
                <a16:creationId xmlns:a16="http://schemas.microsoft.com/office/drawing/2014/main" id="{AEFF9A7B-2D53-4078-AC88-81F259B7C609}"/>
              </a:ext>
            </a:extLst>
          </p:cNvPr>
          <p:cNvSpPr/>
          <p:nvPr/>
        </p:nvSpPr>
        <p:spPr>
          <a:xfrm>
            <a:off x="3809656" y="2323702"/>
            <a:ext cx="274431" cy="1970201"/>
          </a:xfrm>
          <a:prstGeom prst="leftBrace">
            <a:avLst>
              <a:gd name="adj1" fmla="val 104036"/>
              <a:gd name="adj2" fmla="val 54316"/>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24" name="文本框 23">
            <a:extLst>
              <a:ext uri="{FF2B5EF4-FFF2-40B4-BE49-F238E27FC236}">
                <a16:creationId xmlns:a16="http://schemas.microsoft.com/office/drawing/2014/main" id="{1E18ACE3-50AE-420A-AE97-6B7B9DEEC089}"/>
              </a:ext>
            </a:extLst>
          </p:cNvPr>
          <p:cNvSpPr txBox="1"/>
          <p:nvPr/>
        </p:nvSpPr>
        <p:spPr>
          <a:xfrm>
            <a:off x="3382969" y="3075212"/>
            <a:ext cx="315204" cy="646331"/>
          </a:xfrm>
          <a:prstGeom prst="rect">
            <a:avLst/>
          </a:prstGeom>
          <a:noFill/>
        </p:spPr>
        <p:txBody>
          <a:bodyPr wrap="square" rtlCol="0">
            <a:spAutoFit/>
          </a:bodyPr>
          <a:lstStyle/>
          <a:p>
            <a:r>
              <a:rPr lang="zh-CN" altLang="en-US" dirty="0">
                <a:latin typeface="黑体" panose="02010609060101010101" pitchFamily="49" charset="-122"/>
                <a:ea typeface="黑体" panose="02010609060101010101" pitchFamily="49" charset="-122"/>
              </a:rPr>
              <a:t>用</a:t>
            </a:r>
            <a:endParaRPr lang="en-US" altLang="zh-CN" dirty="0">
              <a:latin typeface="黑体" panose="02010609060101010101" pitchFamily="49" charset="-122"/>
              <a:ea typeface="黑体" panose="02010609060101010101" pitchFamily="49" charset="-122"/>
            </a:endParaRPr>
          </a:p>
          <a:p>
            <a:r>
              <a:rPr lang="zh-CN" altLang="en-US" dirty="0">
                <a:latin typeface="黑体" panose="02010609060101010101" pitchFamily="49" charset="-122"/>
                <a:ea typeface="黑体" panose="02010609060101010101" pitchFamily="49" charset="-122"/>
              </a:rPr>
              <a:t>户</a:t>
            </a:r>
          </a:p>
        </p:txBody>
      </p:sp>
      <p:sp>
        <p:nvSpPr>
          <p:cNvPr id="32" name="文本框 31">
            <a:extLst>
              <a:ext uri="{FF2B5EF4-FFF2-40B4-BE49-F238E27FC236}">
                <a16:creationId xmlns:a16="http://schemas.microsoft.com/office/drawing/2014/main" id="{2CA9ADFF-464C-4C1C-82B8-DAB04CCF4460}"/>
              </a:ext>
            </a:extLst>
          </p:cNvPr>
          <p:cNvSpPr txBox="1"/>
          <p:nvPr/>
        </p:nvSpPr>
        <p:spPr>
          <a:xfrm>
            <a:off x="4341365" y="4569774"/>
            <a:ext cx="820128" cy="400110"/>
          </a:xfrm>
          <a:prstGeom prst="rect">
            <a:avLst/>
          </a:prstGeom>
          <a:noFill/>
        </p:spPr>
        <p:txBody>
          <a:bodyPr wrap="square" rtlCol="0">
            <a:spAutoFit/>
          </a:bodyPr>
          <a:lstStyle/>
          <a:p>
            <a:r>
              <a:rPr lang="en-US" altLang="zh-CN" sz="2000" dirty="0">
                <a:latin typeface="黑体" panose="02010609060101010101" pitchFamily="49" charset="-122"/>
                <a:ea typeface="黑体" panose="02010609060101010101" pitchFamily="49" charset="-122"/>
              </a:rPr>
              <a:t>K</a:t>
            </a:r>
            <a:endParaRPr lang="zh-CN" altLang="en-US" sz="2000" dirty="0">
              <a:latin typeface="黑体" panose="02010609060101010101" pitchFamily="49" charset="-122"/>
              <a:ea typeface="黑体" panose="02010609060101010101" pitchFamily="49" charset="-122"/>
            </a:endParaRPr>
          </a:p>
        </p:txBody>
      </p:sp>
      <p:sp>
        <p:nvSpPr>
          <p:cNvPr id="36" name="左大括号 35">
            <a:extLst>
              <a:ext uri="{FF2B5EF4-FFF2-40B4-BE49-F238E27FC236}">
                <a16:creationId xmlns:a16="http://schemas.microsoft.com/office/drawing/2014/main" id="{B18E1E53-1426-4C3E-A3FB-1AE82EC50791}"/>
              </a:ext>
            </a:extLst>
          </p:cNvPr>
          <p:cNvSpPr/>
          <p:nvPr/>
        </p:nvSpPr>
        <p:spPr>
          <a:xfrm rot="16200000">
            <a:off x="4368300" y="4111201"/>
            <a:ext cx="199519" cy="748800"/>
          </a:xfrm>
          <a:prstGeom prst="leftBrace">
            <a:avLst>
              <a:gd name="adj1" fmla="val 132021"/>
              <a:gd name="adj2" fmla="val 51897"/>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39" name="左大括号 38">
            <a:extLst>
              <a:ext uri="{FF2B5EF4-FFF2-40B4-BE49-F238E27FC236}">
                <a16:creationId xmlns:a16="http://schemas.microsoft.com/office/drawing/2014/main" id="{E65EBCEB-157D-402E-A0BF-75055055A1DC}"/>
              </a:ext>
            </a:extLst>
          </p:cNvPr>
          <p:cNvSpPr/>
          <p:nvPr/>
        </p:nvSpPr>
        <p:spPr>
          <a:xfrm rot="16200000">
            <a:off x="7421536" y="3389046"/>
            <a:ext cx="326321" cy="1970201"/>
          </a:xfrm>
          <a:prstGeom prst="leftBrace">
            <a:avLst>
              <a:gd name="adj1" fmla="val 104036"/>
              <a:gd name="adj2" fmla="val 52578"/>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6" name="文本框 45">
            <a:extLst>
              <a:ext uri="{FF2B5EF4-FFF2-40B4-BE49-F238E27FC236}">
                <a16:creationId xmlns:a16="http://schemas.microsoft.com/office/drawing/2014/main" id="{CCBFAB61-D6C1-4AF6-859F-D2986E4AA20D}"/>
              </a:ext>
            </a:extLst>
          </p:cNvPr>
          <p:cNvSpPr txBox="1"/>
          <p:nvPr/>
        </p:nvSpPr>
        <p:spPr>
          <a:xfrm>
            <a:off x="7139652" y="4592361"/>
            <a:ext cx="1257860" cy="400110"/>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兴趣点</a:t>
            </a:r>
          </a:p>
        </p:txBody>
      </p:sp>
      <p:sp>
        <p:nvSpPr>
          <p:cNvPr id="47" name="文本框 46">
            <a:extLst>
              <a:ext uri="{FF2B5EF4-FFF2-40B4-BE49-F238E27FC236}">
                <a16:creationId xmlns:a16="http://schemas.microsoft.com/office/drawing/2014/main" id="{3443FA01-EE7D-4D8F-AD3B-6A92550736D8}"/>
              </a:ext>
            </a:extLst>
          </p:cNvPr>
          <p:cNvSpPr txBox="1"/>
          <p:nvPr/>
        </p:nvSpPr>
        <p:spPr>
          <a:xfrm>
            <a:off x="5991015" y="3093199"/>
            <a:ext cx="820128" cy="584775"/>
          </a:xfrm>
          <a:prstGeom prst="rect">
            <a:avLst/>
          </a:prstGeom>
          <a:noFill/>
        </p:spPr>
        <p:txBody>
          <a:bodyPr wrap="square" rtlCol="0">
            <a:spAutoFit/>
          </a:bodyPr>
          <a:lstStyle/>
          <a:p>
            <a:r>
              <a:rPr lang="en-US" altLang="zh-CN" sz="3200" b="1" dirty="0">
                <a:effectLst>
                  <a:outerShdw blurRad="38100" dist="38100" dir="2700000" algn="tl">
                    <a:srgbClr val="000000">
                      <a:alpha val="43137"/>
                    </a:srgbClr>
                  </a:outerShdw>
                </a:effectLst>
                <a:latin typeface="黑体" panose="02010609060101010101" pitchFamily="49" charset="-122"/>
                <a:ea typeface="黑体" panose="02010609060101010101" pitchFamily="49" charset="-122"/>
              </a:rPr>
              <a:t>×</a:t>
            </a:r>
            <a:endParaRPr lang="zh-CN" altLang="en-US" sz="3200" b="1" dirty="0">
              <a:effectLst>
                <a:outerShdw blurRad="38100" dist="38100" dir="2700000" algn="tl">
                  <a:srgbClr val="000000">
                    <a:alpha val="43137"/>
                  </a:srgbClr>
                </a:outerShdw>
              </a:effectLst>
              <a:latin typeface="黑体" panose="02010609060101010101" pitchFamily="49" charset="-122"/>
              <a:ea typeface="黑体" panose="02010609060101010101" pitchFamily="49" charset="-122"/>
            </a:endParaRPr>
          </a:p>
        </p:txBody>
      </p:sp>
      <p:sp>
        <p:nvSpPr>
          <p:cNvPr id="48" name="文本框 47">
            <a:extLst>
              <a:ext uri="{FF2B5EF4-FFF2-40B4-BE49-F238E27FC236}">
                <a16:creationId xmlns:a16="http://schemas.microsoft.com/office/drawing/2014/main" id="{88F8B60B-0D5E-4851-9D53-68727ED1A9AE}"/>
              </a:ext>
            </a:extLst>
          </p:cNvPr>
          <p:cNvSpPr txBox="1"/>
          <p:nvPr/>
        </p:nvSpPr>
        <p:spPr>
          <a:xfrm>
            <a:off x="1386638" y="3018331"/>
            <a:ext cx="1202378" cy="707886"/>
          </a:xfrm>
          <a:prstGeom prst="rect">
            <a:avLst/>
          </a:prstGeom>
          <a:noFill/>
        </p:spPr>
        <p:txBody>
          <a:bodyPr wrap="square" rtlCol="0">
            <a:spAutoFit/>
          </a:bodyPr>
          <a:lstStyle/>
          <a:p>
            <a:r>
              <a:rPr lang="en-US" altLang="zh-CN" sz="2000" dirty="0">
                <a:solidFill>
                  <a:schemeClr val="bg1"/>
                </a:solidFill>
                <a:latin typeface="黑体" panose="02010609060101010101" pitchFamily="49" charset="-122"/>
                <a:ea typeface="黑体" panose="02010609060101010101" pitchFamily="49" charset="-122"/>
              </a:rPr>
              <a:t>rating</a:t>
            </a:r>
          </a:p>
          <a:p>
            <a:r>
              <a:rPr lang="en-US" altLang="zh-CN" sz="2000" dirty="0">
                <a:solidFill>
                  <a:schemeClr val="bg1"/>
                </a:solidFill>
                <a:latin typeface="黑体" panose="02010609060101010101" pitchFamily="49" charset="-122"/>
                <a:ea typeface="黑体" panose="02010609060101010101" pitchFamily="49" charset="-122"/>
              </a:rPr>
              <a:t>matrix</a:t>
            </a:r>
            <a:endParaRPr lang="zh-CN" altLang="en-US" sz="2000" dirty="0">
              <a:solidFill>
                <a:schemeClr val="bg1"/>
              </a:solidFill>
              <a:latin typeface="黑体" panose="02010609060101010101" pitchFamily="49" charset="-122"/>
              <a:ea typeface="黑体" panose="02010609060101010101" pitchFamily="49" charset="-122"/>
            </a:endParaRPr>
          </a:p>
        </p:txBody>
      </p:sp>
      <p:grpSp>
        <p:nvGrpSpPr>
          <p:cNvPr id="54" name="组合 53">
            <a:extLst>
              <a:ext uri="{FF2B5EF4-FFF2-40B4-BE49-F238E27FC236}">
                <a16:creationId xmlns:a16="http://schemas.microsoft.com/office/drawing/2014/main" id="{7BFA32D1-A828-461C-8F71-5E94813CA256}"/>
              </a:ext>
            </a:extLst>
          </p:cNvPr>
          <p:cNvGrpSpPr/>
          <p:nvPr/>
        </p:nvGrpSpPr>
        <p:grpSpPr>
          <a:xfrm>
            <a:off x="6558311" y="2321372"/>
            <a:ext cx="3132589" cy="748800"/>
            <a:chOff x="6574578" y="2717472"/>
            <a:chExt cx="3132589" cy="748800"/>
          </a:xfrm>
        </p:grpSpPr>
        <p:sp>
          <p:nvSpPr>
            <p:cNvPr id="38" name="矩形 37">
              <a:extLst>
                <a:ext uri="{FF2B5EF4-FFF2-40B4-BE49-F238E27FC236}">
                  <a16:creationId xmlns:a16="http://schemas.microsoft.com/office/drawing/2014/main" id="{D89FB6F2-5541-4EF0-88FB-D5F0E2DAF764}"/>
                </a:ext>
              </a:extLst>
            </p:cNvPr>
            <p:cNvSpPr/>
            <p:nvPr/>
          </p:nvSpPr>
          <p:spPr>
            <a:xfrm rot="16200000">
              <a:off x="7263048" y="2029003"/>
              <a:ext cx="696958" cy="2073897"/>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1" name="文本框 40">
              <a:extLst>
                <a:ext uri="{FF2B5EF4-FFF2-40B4-BE49-F238E27FC236}">
                  <a16:creationId xmlns:a16="http://schemas.microsoft.com/office/drawing/2014/main" id="{F41190E6-3F15-4E73-8EB1-C6B0FC35B643}"/>
                </a:ext>
              </a:extLst>
            </p:cNvPr>
            <p:cNvSpPr txBox="1"/>
            <p:nvPr/>
          </p:nvSpPr>
          <p:spPr>
            <a:xfrm rot="150863">
              <a:off x="8887039" y="2865896"/>
              <a:ext cx="820128" cy="400110"/>
            </a:xfrm>
            <a:prstGeom prst="rect">
              <a:avLst/>
            </a:prstGeom>
            <a:noFill/>
          </p:spPr>
          <p:txBody>
            <a:bodyPr wrap="square" rtlCol="0">
              <a:spAutoFit/>
            </a:bodyPr>
            <a:lstStyle/>
            <a:p>
              <a:r>
                <a:rPr lang="en-US" altLang="zh-CN" sz="2000" dirty="0">
                  <a:latin typeface="黑体" panose="02010609060101010101" pitchFamily="49" charset="-122"/>
                  <a:ea typeface="黑体" panose="02010609060101010101" pitchFamily="49" charset="-122"/>
                </a:rPr>
                <a:t>K</a:t>
              </a:r>
              <a:endParaRPr lang="zh-CN" altLang="en-US" sz="2000" dirty="0">
                <a:latin typeface="黑体" panose="02010609060101010101" pitchFamily="49" charset="-122"/>
                <a:ea typeface="黑体" panose="02010609060101010101" pitchFamily="49" charset="-122"/>
              </a:endParaRPr>
            </a:p>
          </p:txBody>
        </p:sp>
        <p:sp>
          <p:nvSpPr>
            <p:cNvPr id="43" name="左大括号 42">
              <a:extLst>
                <a:ext uri="{FF2B5EF4-FFF2-40B4-BE49-F238E27FC236}">
                  <a16:creationId xmlns:a16="http://schemas.microsoft.com/office/drawing/2014/main" id="{6A1A595C-8C6C-488E-B1A6-9D9F001EF60B}"/>
                </a:ext>
              </a:extLst>
            </p:cNvPr>
            <p:cNvSpPr/>
            <p:nvPr/>
          </p:nvSpPr>
          <p:spPr>
            <a:xfrm rot="10800000">
              <a:off x="8679138" y="2717472"/>
              <a:ext cx="199519" cy="748800"/>
            </a:xfrm>
            <a:prstGeom prst="leftBrace">
              <a:avLst>
                <a:gd name="adj1" fmla="val 132021"/>
                <a:gd name="adj2" fmla="val 51897"/>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49" name="文本框 48">
              <a:extLst>
                <a:ext uri="{FF2B5EF4-FFF2-40B4-BE49-F238E27FC236}">
                  <a16:creationId xmlns:a16="http://schemas.microsoft.com/office/drawing/2014/main" id="{D2FB515E-24C2-4DED-B4BC-EE56FAC4D56A}"/>
                </a:ext>
              </a:extLst>
            </p:cNvPr>
            <p:cNvSpPr txBox="1"/>
            <p:nvPr/>
          </p:nvSpPr>
          <p:spPr>
            <a:xfrm>
              <a:off x="6618450" y="2866108"/>
              <a:ext cx="2073897" cy="400110"/>
            </a:xfrm>
            <a:prstGeom prst="rect">
              <a:avLst/>
            </a:prstGeom>
            <a:noFill/>
          </p:spPr>
          <p:txBody>
            <a:bodyPr wrap="square" rtlCol="0">
              <a:spAutoFit/>
            </a:bodyPr>
            <a:lstStyle/>
            <a:p>
              <a:r>
                <a:rPr lang="en-US" altLang="zh-CN" sz="2000" dirty="0">
                  <a:solidFill>
                    <a:schemeClr val="bg1"/>
                  </a:solidFill>
                  <a:latin typeface="黑体" panose="02010609060101010101" pitchFamily="49" charset="-122"/>
                  <a:ea typeface="黑体" panose="02010609060101010101" pitchFamily="49" charset="-122"/>
                </a:rPr>
                <a:t>latent factors</a:t>
              </a:r>
              <a:endParaRPr lang="zh-CN" altLang="en-US" sz="2000" dirty="0">
                <a:solidFill>
                  <a:schemeClr val="bg1"/>
                </a:solidFill>
                <a:latin typeface="黑体" panose="02010609060101010101" pitchFamily="49" charset="-122"/>
                <a:ea typeface="黑体" panose="02010609060101010101" pitchFamily="49" charset="-122"/>
              </a:endParaRPr>
            </a:p>
          </p:txBody>
        </p:sp>
      </p:grpSp>
      <p:sp>
        <p:nvSpPr>
          <p:cNvPr id="50" name="文本框 49">
            <a:extLst>
              <a:ext uri="{FF2B5EF4-FFF2-40B4-BE49-F238E27FC236}">
                <a16:creationId xmlns:a16="http://schemas.microsoft.com/office/drawing/2014/main" id="{892411A8-F8DE-4819-8153-483D19C4CAE9}"/>
              </a:ext>
            </a:extLst>
          </p:cNvPr>
          <p:cNvSpPr txBox="1"/>
          <p:nvPr/>
        </p:nvSpPr>
        <p:spPr>
          <a:xfrm rot="16200000">
            <a:off x="3395792" y="3106439"/>
            <a:ext cx="2073897" cy="400110"/>
          </a:xfrm>
          <a:prstGeom prst="rect">
            <a:avLst/>
          </a:prstGeom>
          <a:noFill/>
        </p:spPr>
        <p:txBody>
          <a:bodyPr wrap="square" rtlCol="0">
            <a:spAutoFit/>
          </a:bodyPr>
          <a:lstStyle/>
          <a:p>
            <a:r>
              <a:rPr lang="en-US" altLang="zh-CN" sz="2000" dirty="0">
                <a:solidFill>
                  <a:schemeClr val="bg1"/>
                </a:solidFill>
                <a:latin typeface="黑体" panose="02010609060101010101" pitchFamily="49" charset="-122"/>
                <a:ea typeface="黑体" panose="02010609060101010101" pitchFamily="49" charset="-122"/>
              </a:rPr>
              <a:t>latent factors</a:t>
            </a:r>
            <a:endParaRPr lang="zh-CN" altLang="en-US" sz="2000" dirty="0">
              <a:solidFill>
                <a:schemeClr val="bg1"/>
              </a:solidFill>
              <a:latin typeface="黑体" panose="02010609060101010101" pitchFamily="49" charset="-122"/>
              <a:ea typeface="黑体" panose="02010609060101010101" pitchFamily="49" charset="-122"/>
            </a:endParaRPr>
          </a:p>
        </p:txBody>
      </p:sp>
      <p:grpSp>
        <p:nvGrpSpPr>
          <p:cNvPr id="56" name="组合 55">
            <a:extLst>
              <a:ext uri="{FF2B5EF4-FFF2-40B4-BE49-F238E27FC236}">
                <a16:creationId xmlns:a16="http://schemas.microsoft.com/office/drawing/2014/main" id="{33FB67CF-DF20-4903-B55F-3B0FC7C44B5C}"/>
              </a:ext>
            </a:extLst>
          </p:cNvPr>
          <p:cNvGrpSpPr/>
          <p:nvPr/>
        </p:nvGrpSpPr>
        <p:grpSpPr>
          <a:xfrm>
            <a:off x="4832996" y="2226976"/>
            <a:ext cx="1305620" cy="2742908"/>
            <a:chOff x="4851850" y="1453980"/>
            <a:chExt cx="1305620" cy="2742908"/>
          </a:xfrm>
        </p:grpSpPr>
        <p:sp>
          <p:nvSpPr>
            <p:cNvPr id="13" name="矩形 12">
              <a:extLst>
                <a:ext uri="{FF2B5EF4-FFF2-40B4-BE49-F238E27FC236}">
                  <a16:creationId xmlns:a16="http://schemas.microsoft.com/office/drawing/2014/main" id="{13CD37CF-E3FD-45F7-8440-AB9D8D46E8A8}"/>
                </a:ext>
              </a:extLst>
            </p:cNvPr>
            <p:cNvSpPr/>
            <p:nvPr/>
          </p:nvSpPr>
          <p:spPr>
            <a:xfrm>
              <a:off x="4851850" y="1496550"/>
              <a:ext cx="1190077" cy="2073897"/>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 name="文本框 32">
              <a:extLst>
                <a:ext uri="{FF2B5EF4-FFF2-40B4-BE49-F238E27FC236}">
                  <a16:creationId xmlns:a16="http://schemas.microsoft.com/office/drawing/2014/main" id="{E8D789BA-5835-4F49-9E13-3A5CE446883D}"/>
                </a:ext>
              </a:extLst>
            </p:cNvPr>
            <p:cNvSpPr txBox="1"/>
            <p:nvPr/>
          </p:nvSpPr>
          <p:spPr>
            <a:xfrm>
              <a:off x="5337342" y="3796778"/>
              <a:ext cx="820128" cy="400110"/>
            </a:xfrm>
            <a:prstGeom prst="rect">
              <a:avLst/>
            </a:prstGeom>
            <a:noFill/>
          </p:spPr>
          <p:txBody>
            <a:bodyPr wrap="square" rtlCol="0">
              <a:spAutoFit/>
            </a:bodyPr>
            <a:lstStyle/>
            <a:p>
              <a:r>
                <a:rPr lang="en-US" altLang="zh-CN" sz="2000" dirty="0">
                  <a:latin typeface="黑体" panose="02010609060101010101" pitchFamily="49" charset="-122"/>
                  <a:ea typeface="黑体" panose="02010609060101010101" pitchFamily="49" charset="-122"/>
                </a:rPr>
                <a:t>L</a:t>
              </a:r>
              <a:endParaRPr lang="zh-CN" altLang="en-US" sz="2000" dirty="0">
                <a:latin typeface="黑体" panose="02010609060101010101" pitchFamily="49" charset="-122"/>
                <a:ea typeface="黑体" panose="02010609060101010101" pitchFamily="49" charset="-122"/>
              </a:endParaRPr>
            </a:p>
          </p:txBody>
        </p:sp>
        <p:sp>
          <p:nvSpPr>
            <p:cNvPr id="37" name="左大括号 36">
              <a:extLst>
                <a:ext uri="{FF2B5EF4-FFF2-40B4-BE49-F238E27FC236}">
                  <a16:creationId xmlns:a16="http://schemas.microsoft.com/office/drawing/2014/main" id="{7CC8221A-777B-4E7E-881C-2B615A5980B3}"/>
                </a:ext>
              </a:extLst>
            </p:cNvPr>
            <p:cNvSpPr/>
            <p:nvPr/>
          </p:nvSpPr>
          <p:spPr>
            <a:xfrm rot="16200000">
              <a:off x="5389575" y="3157549"/>
              <a:ext cx="199519" cy="1124113"/>
            </a:xfrm>
            <a:prstGeom prst="leftBrace">
              <a:avLst>
                <a:gd name="adj1" fmla="val 132021"/>
                <a:gd name="adj2" fmla="val 51897"/>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2" name="文本框 51">
              <a:extLst>
                <a:ext uri="{FF2B5EF4-FFF2-40B4-BE49-F238E27FC236}">
                  <a16:creationId xmlns:a16="http://schemas.microsoft.com/office/drawing/2014/main" id="{91C36AD0-329E-4461-AF3B-3F38059FEE7F}"/>
                </a:ext>
              </a:extLst>
            </p:cNvPr>
            <p:cNvSpPr txBox="1"/>
            <p:nvPr/>
          </p:nvSpPr>
          <p:spPr>
            <a:xfrm rot="16200000">
              <a:off x="4331095" y="2290874"/>
              <a:ext cx="2073897" cy="400110"/>
            </a:xfrm>
            <a:prstGeom prst="rect">
              <a:avLst/>
            </a:prstGeom>
            <a:noFill/>
          </p:spPr>
          <p:txBody>
            <a:bodyPr wrap="square" rtlCol="0">
              <a:spAutoFit/>
            </a:bodyPr>
            <a:lstStyle/>
            <a:p>
              <a:r>
                <a:rPr lang="en-US" altLang="zh-CN" sz="2000" dirty="0">
                  <a:solidFill>
                    <a:schemeClr val="bg1"/>
                  </a:solidFill>
                  <a:latin typeface="黑体" panose="02010609060101010101" pitchFamily="49" charset="-122"/>
                  <a:ea typeface="黑体" panose="02010609060101010101" pitchFamily="49" charset="-122"/>
                </a:rPr>
                <a:t>Activity areas</a:t>
              </a:r>
              <a:endParaRPr lang="zh-CN" altLang="en-US" sz="2000" dirty="0">
                <a:solidFill>
                  <a:schemeClr val="bg1"/>
                </a:solidFill>
                <a:latin typeface="黑体" panose="02010609060101010101" pitchFamily="49" charset="-122"/>
                <a:ea typeface="黑体" panose="02010609060101010101" pitchFamily="49" charset="-122"/>
              </a:endParaRPr>
            </a:p>
          </p:txBody>
        </p:sp>
      </p:grpSp>
      <p:grpSp>
        <p:nvGrpSpPr>
          <p:cNvPr id="55" name="组合 54">
            <a:extLst>
              <a:ext uri="{FF2B5EF4-FFF2-40B4-BE49-F238E27FC236}">
                <a16:creationId xmlns:a16="http://schemas.microsoft.com/office/drawing/2014/main" id="{3D1588B3-B6D1-4B44-A2FC-512C265A54A9}"/>
              </a:ext>
            </a:extLst>
          </p:cNvPr>
          <p:cNvGrpSpPr/>
          <p:nvPr/>
        </p:nvGrpSpPr>
        <p:grpSpPr>
          <a:xfrm>
            <a:off x="6539411" y="3028292"/>
            <a:ext cx="3133529" cy="1190077"/>
            <a:chOff x="6546252" y="1527396"/>
            <a:chExt cx="3133529" cy="1190077"/>
          </a:xfrm>
        </p:grpSpPr>
        <p:sp>
          <p:nvSpPr>
            <p:cNvPr id="40" name="矩形 39">
              <a:extLst>
                <a:ext uri="{FF2B5EF4-FFF2-40B4-BE49-F238E27FC236}">
                  <a16:creationId xmlns:a16="http://schemas.microsoft.com/office/drawing/2014/main" id="{27FBAF0C-C88F-4C22-BEDE-DA9BDE9D1799}"/>
                </a:ext>
              </a:extLst>
            </p:cNvPr>
            <p:cNvSpPr/>
            <p:nvPr/>
          </p:nvSpPr>
          <p:spPr>
            <a:xfrm rot="16200000">
              <a:off x="7007062" y="1085486"/>
              <a:ext cx="1190077" cy="2073897"/>
            </a:xfrm>
            <a:prstGeom prst="rec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2" name="文本框 41">
              <a:extLst>
                <a:ext uri="{FF2B5EF4-FFF2-40B4-BE49-F238E27FC236}">
                  <a16:creationId xmlns:a16="http://schemas.microsoft.com/office/drawing/2014/main" id="{3B37BBC4-2E2B-492D-8706-4C61C14C3441}"/>
                </a:ext>
              </a:extLst>
            </p:cNvPr>
            <p:cNvSpPr txBox="1"/>
            <p:nvPr/>
          </p:nvSpPr>
          <p:spPr>
            <a:xfrm>
              <a:off x="8859653" y="1722324"/>
              <a:ext cx="820128" cy="400110"/>
            </a:xfrm>
            <a:prstGeom prst="rect">
              <a:avLst/>
            </a:prstGeom>
            <a:noFill/>
          </p:spPr>
          <p:txBody>
            <a:bodyPr wrap="square" rtlCol="0">
              <a:spAutoFit/>
            </a:bodyPr>
            <a:lstStyle/>
            <a:p>
              <a:r>
                <a:rPr lang="en-US" altLang="zh-CN" sz="2000" dirty="0">
                  <a:latin typeface="黑体" panose="02010609060101010101" pitchFamily="49" charset="-122"/>
                  <a:ea typeface="黑体" panose="02010609060101010101" pitchFamily="49" charset="-122"/>
                </a:rPr>
                <a:t>L</a:t>
              </a:r>
              <a:endParaRPr lang="zh-CN" altLang="en-US" sz="2000" dirty="0">
                <a:latin typeface="黑体" panose="02010609060101010101" pitchFamily="49" charset="-122"/>
                <a:ea typeface="黑体" panose="02010609060101010101" pitchFamily="49" charset="-122"/>
              </a:endParaRPr>
            </a:p>
          </p:txBody>
        </p:sp>
        <p:sp>
          <p:nvSpPr>
            <p:cNvPr id="44" name="左大括号 43">
              <a:extLst>
                <a:ext uri="{FF2B5EF4-FFF2-40B4-BE49-F238E27FC236}">
                  <a16:creationId xmlns:a16="http://schemas.microsoft.com/office/drawing/2014/main" id="{B96A3835-36A0-4641-A2D8-DDE3897C155F}"/>
                </a:ext>
              </a:extLst>
            </p:cNvPr>
            <p:cNvSpPr/>
            <p:nvPr/>
          </p:nvSpPr>
          <p:spPr>
            <a:xfrm rot="10800000">
              <a:off x="8686138" y="1555675"/>
              <a:ext cx="168973" cy="1124113"/>
            </a:xfrm>
            <a:prstGeom prst="leftBrace">
              <a:avLst>
                <a:gd name="adj1" fmla="val 132021"/>
                <a:gd name="adj2" fmla="val 51897"/>
              </a:avLst>
            </a:prstGeom>
            <a:ln w="28575"/>
          </p:spPr>
          <p:style>
            <a:lnRef idx="1">
              <a:schemeClr val="dk1"/>
            </a:lnRef>
            <a:fillRef idx="0">
              <a:schemeClr val="dk1"/>
            </a:fillRef>
            <a:effectRef idx="0">
              <a:schemeClr val="dk1"/>
            </a:effectRef>
            <a:fontRef idx="minor">
              <a:schemeClr val="tx1"/>
            </a:fontRef>
          </p:style>
          <p:txBody>
            <a:bodyPr rtlCol="0" anchor="ctr"/>
            <a:lstStyle/>
            <a:p>
              <a:pPr algn="ctr"/>
              <a:endParaRPr lang="zh-CN" altLang="en-US"/>
            </a:p>
          </p:txBody>
        </p:sp>
        <p:sp>
          <p:nvSpPr>
            <p:cNvPr id="53" name="文本框 52">
              <a:extLst>
                <a:ext uri="{FF2B5EF4-FFF2-40B4-BE49-F238E27FC236}">
                  <a16:creationId xmlns:a16="http://schemas.microsoft.com/office/drawing/2014/main" id="{D0636BC7-BF13-45B1-B801-E8093C893998}"/>
                </a:ext>
              </a:extLst>
            </p:cNvPr>
            <p:cNvSpPr txBox="1"/>
            <p:nvPr/>
          </p:nvSpPr>
          <p:spPr>
            <a:xfrm>
              <a:off x="6546252" y="1964270"/>
              <a:ext cx="2224372" cy="400110"/>
            </a:xfrm>
            <a:prstGeom prst="rect">
              <a:avLst/>
            </a:prstGeom>
            <a:noFill/>
          </p:spPr>
          <p:txBody>
            <a:bodyPr wrap="square" rtlCol="0">
              <a:spAutoFit/>
            </a:bodyPr>
            <a:lstStyle/>
            <a:p>
              <a:r>
                <a:rPr lang="en-US" altLang="zh-CN" sz="2000" dirty="0">
                  <a:solidFill>
                    <a:schemeClr val="bg1"/>
                  </a:solidFill>
                  <a:latin typeface="黑体" panose="02010609060101010101" pitchFamily="49" charset="-122"/>
                  <a:ea typeface="黑体" panose="02010609060101010101" pitchFamily="49" charset="-122"/>
                </a:rPr>
                <a:t>Influence areas</a:t>
              </a:r>
              <a:endParaRPr lang="zh-CN" altLang="en-US" sz="2000" dirty="0">
                <a:solidFill>
                  <a:schemeClr val="bg1"/>
                </a:solidFill>
                <a:latin typeface="黑体" panose="02010609060101010101" pitchFamily="49" charset="-122"/>
                <a:ea typeface="黑体" panose="02010609060101010101" pitchFamily="49" charset="-122"/>
              </a:endParaRPr>
            </a:p>
          </p:txBody>
        </p:sp>
      </p:grpSp>
    </p:spTree>
    <p:extLst>
      <p:ext uri="{BB962C8B-B14F-4D97-AF65-F5344CB8AC3E}">
        <p14:creationId xmlns:p14="http://schemas.microsoft.com/office/powerpoint/2010/main" val="32373382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animEffect transition="in" filter="fade">
                                      <p:cBhvr>
                                        <p:cTn id="7" dur="500"/>
                                        <p:tgtEl>
                                          <p:spTgt spid="56"/>
                                        </p:tgtEl>
                                      </p:cBhvr>
                                    </p:animEffect>
                                  </p:childTnLst>
                                </p:cTn>
                              </p:par>
                              <p:par>
                                <p:cTn id="8" presetID="10" presetClass="entr" presetSubtype="0" fill="hold"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fade">
                                      <p:cBhvr>
                                        <p:cTn id="10" dur="5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单圆角矩形 3"/>
          <p:cNvSpPr/>
          <p:nvPr/>
        </p:nvSpPr>
        <p:spPr>
          <a:xfrm flipV="1">
            <a:off x="4250532" y="1383083"/>
            <a:ext cx="4237436" cy="3980259"/>
          </a:xfrm>
          <a:prstGeom prst="round1Rect">
            <a:avLst>
              <a:gd name="adj" fmla="val 970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dirty="0"/>
          </a:p>
        </p:txBody>
      </p:sp>
      <p:sp>
        <p:nvSpPr>
          <p:cNvPr id="5" name="单圆角矩形 4"/>
          <p:cNvSpPr/>
          <p:nvPr/>
        </p:nvSpPr>
        <p:spPr>
          <a:xfrm flipH="1">
            <a:off x="3477763" y="2147473"/>
            <a:ext cx="4367131" cy="667517"/>
          </a:xfrm>
          <a:prstGeom prst="round1Rect">
            <a:avLst>
              <a:gd name="adj" fmla="val 32752"/>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3300" dirty="0">
                <a:latin typeface="黑体" panose="02010609060101010101" pitchFamily="49" charset="-122"/>
                <a:ea typeface="黑体" panose="02010609060101010101" pitchFamily="49" charset="-122"/>
              </a:rPr>
              <a:t>相关文献</a:t>
            </a:r>
            <a:endParaRPr lang="zh-CN" altLang="en-US" sz="900" spc="-75" dirty="0">
              <a:latin typeface="黑体" panose="02010609060101010101" pitchFamily="49" charset="-122"/>
              <a:ea typeface="黑体" panose="02010609060101010101" pitchFamily="49" charset="-122"/>
            </a:endParaRPr>
          </a:p>
        </p:txBody>
      </p:sp>
      <p:sp>
        <p:nvSpPr>
          <p:cNvPr id="6" name="TextBox 5"/>
          <p:cNvSpPr txBox="1"/>
          <p:nvPr/>
        </p:nvSpPr>
        <p:spPr>
          <a:xfrm>
            <a:off x="5735972" y="3085676"/>
            <a:ext cx="2751996" cy="448649"/>
          </a:xfrm>
          <a:prstGeom prst="rect">
            <a:avLst/>
          </a:prstGeom>
          <a:noFill/>
        </p:spPr>
        <p:txBody>
          <a:bodyPr wrap="square">
            <a:spAutoFit/>
          </a:bodyPr>
          <a:lstStyle/>
          <a:p>
            <a:pPr>
              <a:lnSpc>
                <a:spcPct val="150000"/>
              </a:lnSpc>
              <a:defRPr/>
            </a:pPr>
            <a:r>
              <a:rPr lang="en-US" altLang="zh-CN" sz="1500" dirty="0">
                <a:solidFill>
                  <a:schemeClr val="tx1">
                    <a:lumMod val="85000"/>
                    <a:lumOff val="15000"/>
                  </a:schemeClr>
                </a:solidFill>
                <a:latin typeface="微软雅黑" pitchFamily="34" charset="-122"/>
                <a:ea typeface="微软雅黑" pitchFamily="34" charset="-122"/>
              </a:rPr>
              <a:t>——</a:t>
            </a:r>
            <a:r>
              <a:rPr lang="zh-CN" altLang="en-US"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rPr>
              <a:t>相关文献</a:t>
            </a:r>
            <a:endParaRPr lang="en-US" altLang="zh-CN" dirty="0">
              <a:solidFill>
                <a:schemeClr val="tx1">
                  <a:lumMod val="85000"/>
                  <a:lumOff val="15000"/>
                </a:schemeClr>
              </a:solidFill>
              <a:latin typeface="黑体" panose="02010609060101010101" pitchFamily="49" charset="-122"/>
              <a:ea typeface="黑体" panose="02010609060101010101" pitchFamily="49" charset="-122"/>
            </a:endParaRPr>
          </a:p>
        </p:txBody>
      </p:sp>
      <p:grpSp>
        <p:nvGrpSpPr>
          <p:cNvPr id="16" name="组合 15"/>
          <p:cNvGrpSpPr/>
          <p:nvPr/>
        </p:nvGrpSpPr>
        <p:grpSpPr>
          <a:xfrm>
            <a:off x="7760348" y="4669945"/>
            <a:ext cx="941698" cy="715581"/>
            <a:chOff x="10318555" y="4969295"/>
            <a:chExt cx="1255597" cy="954108"/>
          </a:xfrm>
        </p:grpSpPr>
        <p:sp>
          <p:nvSpPr>
            <p:cNvPr id="8" name="椭圆 7"/>
            <p:cNvSpPr/>
            <p:nvPr/>
          </p:nvSpPr>
          <p:spPr>
            <a:xfrm>
              <a:off x="10318555" y="5140896"/>
              <a:ext cx="971342" cy="519350"/>
            </a:xfrm>
            <a:prstGeom prst="ellipse">
              <a:avLst/>
            </a:prstGeom>
            <a:solidFill>
              <a:srgbClr val="002060"/>
            </a:solidFill>
            <a:ln w="12700">
              <a:noFill/>
            </a:ln>
            <a:effectLst/>
          </p:spPr>
          <p:txBody>
            <a:bodyPr wrap="square" rtlCol="0" anchor="ctr">
              <a:spAutoFit/>
            </a:bodyPr>
            <a:lstStyle/>
            <a:p>
              <a:pPr algn="ctr"/>
              <a:endParaRPr lang="zh-CN" altLang="en-US" sz="1200" b="1" dirty="0">
                <a:solidFill>
                  <a:schemeClr val="bg1"/>
                </a:solidFill>
                <a:latin typeface="微软雅黑" pitchFamily="34" charset="-122"/>
                <a:ea typeface="微软雅黑" pitchFamily="34" charset="-122"/>
                <a:cs typeface="Lao UI" pitchFamily="34" charset="0"/>
              </a:endParaRPr>
            </a:p>
          </p:txBody>
        </p:sp>
        <p:sp>
          <p:nvSpPr>
            <p:cNvPr id="9" name="TextBox 8"/>
            <p:cNvSpPr txBox="1"/>
            <p:nvPr/>
          </p:nvSpPr>
          <p:spPr>
            <a:xfrm>
              <a:off x="10526974" y="4969295"/>
              <a:ext cx="1047178" cy="954108"/>
            </a:xfrm>
            <a:prstGeom prst="rect">
              <a:avLst/>
            </a:prstGeom>
            <a:noFill/>
          </p:spPr>
          <p:txBody>
            <a:bodyPr wrap="square" rtlCol="0">
              <a:spAutoFit/>
            </a:bodyPr>
            <a:lstStyle/>
            <a:p>
              <a:r>
                <a:rPr lang="en-US" altLang="zh-CN" sz="4050" b="1" dirty="0">
                  <a:solidFill>
                    <a:schemeClr val="bg1"/>
                  </a:solidFill>
                  <a:latin typeface="微软雅黑" panose="020B0503020204020204" pitchFamily="34" charset="-122"/>
                  <a:ea typeface="微软雅黑" panose="020B0503020204020204" pitchFamily="34" charset="-122"/>
                </a:rPr>
                <a:t>3</a:t>
              </a:r>
              <a:endParaRPr lang="zh-CN" altLang="en-US" sz="4050" b="1" dirty="0">
                <a:solidFill>
                  <a:schemeClr val="bg1"/>
                </a:solidFill>
                <a:latin typeface="微软雅黑" panose="020B0503020204020204" pitchFamily="34" charset="-122"/>
                <a:ea typeface="微软雅黑" panose="020B0503020204020204" pitchFamily="34" charset="-122"/>
              </a:endParaRPr>
            </a:p>
          </p:txBody>
        </p:sp>
      </p:gr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0091" y="3651676"/>
            <a:ext cx="1752308" cy="1314231"/>
          </a:xfrm>
          <a:prstGeom prst="rect">
            <a:avLst/>
          </a:prstGeom>
        </p:spPr>
      </p:pic>
      <p:sp>
        <p:nvSpPr>
          <p:cNvPr id="11" name="矩形 10"/>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13"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4"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5"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7" name="文本框 16"/>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15</a:t>
            </a:r>
            <a:endParaRPr lang="zh-CN" altLang="en-US" dirty="0">
              <a:solidFill>
                <a:schemeClr val="bg1"/>
              </a:solidFill>
            </a:endParaRPr>
          </a:p>
        </p:txBody>
      </p:sp>
    </p:spTree>
    <p:extLst>
      <p:ext uri="{BB962C8B-B14F-4D97-AF65-F5344CB8AC3E}">
        <p14:creationId xmlns:p14="http://schemas.microsoft.com/office/powerpoint/2010/main" val="68161095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相关文献</a:t>
            </a:r>
          </a:p>
        </p:txBody>
      </p:sp>
      <p:sp>
        <p:nvSpPr>
          <p:cNvPr id="14" name="文本框 13"/>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16</a:t>
            </a:r>
            <a:endParaRPr lang="zh-CN" altLang="en-US" dirty="0">
              <a:solidFill>
                <a:schemeClr val="bg1"/>
              </a:solidFill>
            </a:endParaRPr>
          </a:p>
        </p:txBody>
      </p:sp>
      <p:sp>
        <p:nvSpPr>
          <p:cNvPr id="2" name="矩形 1">
            <a:extLst>
              <a:ext uri="{FF2B5EF4-FFF2-40B4-BE49-F238E27FC236}">
                <a16:creationId xmlns:a16="http://schemas.microsoft.com/office/drawing/2014/main" id="{1EAD5E85-8737-4E24-B613-A5102AFA0F0C}"/>
              </a:ext>
            </a:extLst>
          </p:cNvPr>
          <p:cNvSpPr/>
          <p:nvPr/>
        </p:nvSpPr>
        <p:spPr>
          <a:xfrm>
            <a:off x="658236" y="1159632"/>
            <a:ext cx="7333837" cy="513474"/>
          </a:xfrm>
          <a:prstGeom prst="rect">
            <a:avLst/>
          </a:prstGeom>
        </p:spPr>
        <p:txBody>
          <a:bodyPr wrap="square">
            <a:spAutoFit/>
          </a:bodyPr>
          <a:lstStyle/>
          <a:p>
            <a:pPr lvl="0" algn="just">
              <a:lnSpc>
                <a:spcPct val="173000"/>
              </a:lnSpc>
              <a:spcBef>
                <a:spcPts val="1300"/>
              </a:spcBef>
              <a:spcAft>
                <a:spcPts val="1300"/>
              </a:spcAft>
            </a:pPr>
            <a:r>
              <a:rPr lang="en-US" altLang="zh-CN" b="1" dirty="0">
                <a:latin typeface="Arial" panose="020B0604020202020204" pitchFamily="34" charset="0"/>
                <a:cs typeface="Arial" panose="020B0604020202020204" pitchFamily="34" charset="0"/>
              </a:rPr>
              <a:t>1</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Geographical topic discovery and comparison</a:t>
            </a:r>
            <a:r>
              <a:rPr lang="zh-CN" altLang="zh-CN"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WWW 2011</a:t>
            </a:r>
            <a:r>
              <a:rPr lang="zh-CN" altLang="zh-CN" b="1" dirty="0">
                <a:latin typeface="Arial" panose="020B0604020202020204" pitchFamily="34" charset="0"/>
                <a:cs typeface="Arial" panose="020B0604020202020204" pitchFamily="34" charset="0"/>
              </a:rPr>
              <a:t>）</a:t>
            </a:r>
          </a:p>
        </p:txBody>
      </p:sp>
      <p:sp>
        <p:nvSpPr>
          <p:cNvPr id="17" name="文本框 16">
            <a:extLst>
              <a:ext uri="{FF2B5EF4-FFF2-40B4-BE49-F238E27FC236}">
                <a16:creationId xmlns:a16="http://schemas.microsoft.com/office/drawing/2014/main" id="{EE797761-4F45-4781-98C9-22112FB5AF6D}"/>
              </a:ext>
            </a:extLst>
          </p:cNvPr>
          <p:cNvSpPr txBox="1"/>
          <p:nvPr/>
        </p:nvSpPr>
        <p:spPr>
          <a:xfrm>
            <a:off x="1001049" y="1701581"/>
            <a:ext cx="6551436" cy="646331"/>
          </a:xfrm>
          <a:prstGeom prst="rect">
            <a:avLst/>
          </a:prstGeom>
          <a:noFill/>
        </p:spPr>
        <p:txBody>
          <a:bodyPr wrap="square" rtlCol="0">
            <a:spAutoFit/>
          </a:bodyPr>
          <a:lstStyle/>
          <a:p>
            <a:pPr marL="285750" indent="-285750">
              <a:buFont typeface="Wingdings" panose="05000000000000000000" pitchFamily="2" charset="2"/>
              <a:buChar char="l"/>
            </a:pPr>
            <a:r>
              <a:rPr lang="zh-CN" altLang="zh-CN" dirty="0">
                <a:latin typeface="黑体" panose="02010609060101010101" pitchFamily="49" charset="-122"/>
                <a:ea typeface="黑体" panose="02010609060101010101" pitchFamily="49" charset="-122"/>
              </a:rPr>
              <a:t>使用带有位置信息</a:t>
            </a:r>
            <a:r>
              <a:rPr lang="zh-CN" altLang="en-US" dirty="0">
                <a:latin typeface="黑体" panose="02010609060101010101" pitchFamily="49" charset="-122"/>
                <a:ea typeface="黑体" panose="02010609060101010101" pitchFamily="49" charset="-122"/>
              </a:rPr>
              <a:t>的</a:t>
            </a:r>
            <a:r>
              <a:rPr lang="zh-CN" altLang="zh-CN" dirty="0">
                <a:latin typeface="黑体" panose="02010609060101010101" pitchFamily="49" charset="-122"/>
                <a:ea typeface="黑体" panose="02010609060101010101" pitchFamily="49" charset="-122"/>
              </a:rPr>
              <a:t>数据</a:t>
            </a:r>
            <a:r>
              <a:rPr lang="zh-CN" altLang="en-US" dirty="0">
                <a:latin typeface="黑体" panose="02010609060101010101" pitchFamily="49" charset="-122"/>
                <a:ea typeface="黑体" panose="02010609060101010101" pitchFamily="49" charset="-122"/>
              </a:rPr>
              <a:t>集</a:t>
            </a:r>
            <a:r>
              <a:rPr lang="en-US" altLang="zh-CN" dirty="0">
                <a:latin typeface="黑体" panose="02010609060101010101" pitchFamily="49" charset="-122"/>
                <a:ea typeface="黑体" panose="02010609060101010101" pitchFamily="49" charset="-122"/>
              </a:rPr>
              <a:t>,</a:t>
            </a:r>
            <a:r>
              <a:rPr lang="zh-CN" altLang="en-US" dirty="0">
                <a:latin typeface="黑体" panose="02010609060101010101" pitchFamily="49" charset="-122"/>
                <a:ea typeface="黑体" panose="02010609060101010101" pitchFamily="49" charset="-122"/>
              </a:rPr>
              <a:t>将地理聚类和主题建模组合到一个框架中，得到具有主题的空间区域</a:t>
            </a:r>
            <a:endParaRPr lang="en-US" altLang="zh-CN" dirty="0">
              <a:latin typeface="黑体" panose="02010609060101010101" pitchFamily="49" charset="-122"/>
              <a:ea typeface="黑体" panose="02010609060101010101" pitchFamily="49" charset="-122"/>
            </a:endParaRPr>
          </a:p>
        </p:txBody>
      </p:sp>
      <p:sp>
        <p:nvSpPr>
          <p:cNvPr id="3" name="矩形 2">
            <a:extLst>
              <a:ext uri="{FF2B5EF4-FFF2-40B4-BE49-F238E27FC236}">
                <a16:creationId xmlns:a16="http://schemas.microsoft.com/office/drawing/2014/main" id="{AD2C2ADE-C6E0-4845-9CEA-62FDE259F542}"/>
              </a:ext>
            </a:extLst>
          </p:cNvPr>
          <p:cNvSpPr/>
          <p:nvPr/>
        </p:nvSpPr>
        <p:spPr>
          <a:xfrm>
            <a:off x="658235" y="2691340"/>
            <a:ext cx="7237064" cy="646331"/>
          </a:xfrm>
          <a:prstGeom prst="rect">
            <a:avLst/>
          </a:prstGeom>
        </p:spPr>
        <p:txBody>
          <a:bodyPr wrap="square">
            <a:spAutoFit/>
          </a:bodyPr>
          <a:lstStyle/>
          <a:p>
            <a:pPr lvl="0" algn="just">
              <a:spcBef>
                <a:spcPts val="1300"/>
              </a:spcBef>
              <a:spcAft>
                <a:spcPts val="1300"/>
              </a:spcAft>
            </a:pPr>
            <a:r>
              <a:rPr lang="en-US" altLang="zh-CN" b="1" dirty="0">
                <a:latin typeface="Arial" panose="020B0604020202020204" pitchFamily="34" charset="0"/>
                <a:cs typeface="Arial" panose="020B0604020202020204" pitchFamily="34" charset="0"/>
              </a:rPr>
              <a:t>2</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ea typeface="黑体" panose="02010609060101010101" pitchFamily="49" charset="-122"/>
                <a:cs typeface="Arial" panose="020B0604020202020204" pitchFamily="34" charset="0"/>
              </a:rPr>
              <a:t>Discovering regions of different functions in a city using human mobility and POIs</a:t>
            </a:r>
            <a:r>
              <a:rPr lang="zh-CN" altLang="zh-CN" b="1" dirty="0">
                <a:latin typeface="Arial" panose="020B0604020202020204" pitchFamily="34" charset="0"/>
                <a:ea typeface="黑体" panose="02010609060101010101" pitchFamily="49" charset="-122"/>
                <a:cs typeface="Arial" panose="020B0604020202020204" pitchFamily="34" charset="0"/>
              </a:rPr>
              <a:t>（</a:t>
            </a:r>
            <a:r>
              <a:rPr lang="en-US" altLang="zh-CN" b="1" dirty="0">
                <a:latin typeface="Arial" panose="020B0604020202020204" pitchFamily="34" charset="0"/>
                <a:ea typeface="黑体" panose="02010609060101010101" pitchFamily="49" charset="-122"/>
                <a:cs typeface="Arial" panose="020B0604020202020204" pitchFamily="34" charset="0"/>
              </a:rPr>
              <a:t>SIGKDD 2012</a:t>
            </a:r>
            <a:r>
              <a:rPr lang="zh-CN" altLang="zh-CN" b="1" dirty="0">
                <a:latin typeface="Arial" panose="020B0604020202020204" pitchFamily="34" charset="0"/>
                <a:ea typeface="黑体" panose="02010609060101010101" pitchFamily="49" charset="-122"/>
                <a:cs typeface="Arial" panose="020B0604020202020204" pitchFamily="34" charset="0"/>
              </a:rPr>
              <a:t>）</a:t>
            </a:r>
          </a:p>
        </p:txBody>
      </p:sp>
      <p:sp>
        <p:nvSpPr>
          <p:cNvPr id="21" name="文本框 20">
            <a:extLst>
              <a:ext uri="{FF2B5EF4-FFF2-40B4-BE49-F238E27FC236}">
                <a16:creationId xmlns:a16="http://schemas.microsoft.com/office/drawing/2014/main" id="{67D4C78A-AA84-42F0-A0B4-FB7CCA38949A}"/>
              </a:ext>
            </a:extLst>
          </p:cNvPr>
          <p:cNvSpPr txBox="1"/>
          <p:nvPr/>
        </p:nvSpPr>
        <p:spPr>
          <a:xfrm>
            <a:off x="1065766" y="3366146"/>
            <a:ext cx="6657859" cy="923330"/>
          </a:xfrm>
          <a:prstGeom prst="rect">
            <a:avLst/>
          </a:prstGeom>
          <a:noFill/>
        </p:spPr>
        <p:txBody>
          <a:bodyPr wrap="square" rtlCol="0">
            <a:spAutoFit/>
          </a:bodyPr>
          <a:lstStyle/>
          <a:p>
            <a:pPr marL="285750" indent="-285750">
              <a:buFont typeface="Wingdings" panose="05000000000000000000" pitchFamily="2" charset="2"/>
              <a:buChar char="l"/>
            </a:pPr>
            <a:r>
              <a:rPr lang="zh-CN" altLang="zh-CN" dirty="0">
                <a:latin typeface="黑体" panose="02010609060101010101" pitchFamily="49" charset="-122"/>
                <a:ea typeface="黑体" panose="02010609060101010101" pitchFamily="49" charset="-122"/>
              </a:rPr>
              <a:t>利用</a:t>
            </a:r>
            <a:r>
              <a:rPr lang="zh-CN" altLang="en-US" dirty="0">
                <a:latin typeface="黑体" panose="02010609060101010101" pitchFamily="49" charset="-122"/>
                <a:ea typeface="黑体" panose="02010609060101010101" pitchFamily="49" charset="-122"/>
              </a:rPr>
              <a:t>用户活动信息</a:t>
            </a:r>
            <a:r>
              <a:rPr lang="zh-CN" altLang="zh-CN" dirty="0">
                <a:latin typeface="黑体" panose="02010609060101010101" pitchFamily="49" charset="-122"/>
                <a:ea typeface="黑体" panose="02010609060101010101" pitchFamily="49" charset="-122"/>
              </a:rPr>
              <a:t>和</a:t>
            </a:r>
            <a:r>
              <a:rPr lang="en-US" altLang="zh-CN" dirty="0">
                <a:latin typeface="黑体" panose="02010609060101010101" pitchFamily="49" charset="-122"/>
                <a:ea typeface="黑体" panose="02010609060101010101" pitchFamily="49" charset="-122"/>
              </a:rPr>
              <a:t>POI</a:t>
            </a:r>
            <a:r>
              <a:rPr lang="zh-CN" altLang="en-US" dirty="0">
                <a:latin typeface="黑体" panose="02010609060101010101" pitchFamily="49" charset="-122"/>
                <a:ea typeface="黑体" panose="02010609060101010101" pitchFamily="49" charset="-122"/>
              </a:rPr>
              <a:t>信息</a:t>
            </a:r>
            <a:r>
              <a:rPr lang="zh-CN" altLang="zh-CN" dirty="0">
                <a:latin typeface="黑体" panose="02010609060101010101" pitchFamily="49" charset="-122"/>
                <a:ea typeface="黑体" panose="02010609060101010101" pitchFamily="49" charset="-122"/>
              </a:rPr>
              <a:t>对空间</a:t>
            </a:r>
            <a:r>
              <a:rPr lang="zh-CN" altLang="en-US" dirty="0">
                <a:latin typeface="黑体" panose="02010609060101010101" pitchFamily="49" charset="-122"/>
                <a:ea typeface="黑体" panose="02010609060101010101" pitchFamily="49" charset="-122"/>
              </a:rPr>
              <a:t>数据进行</a:t>
            </a:r>
            <a:r>
              <a:rPr lang="zh-CN" altLang="zh-CN" dirty="0">
                <a:latin typeface="黑体" panose="02010609060101010101" pitchFamily="49" charset="-122"/>
                <a:ea typeface="黑体" panose="02010609060101010101" pitchFamily="49" charset="-122"/>
              </a:rPr>
              <a:t>建模，从而推断城市范围内不同的功能区域</a:t>
            </a:r>
            <a:r>
              <a:rPr lang="en-US" altLang="zh-CN" dirty="0">
                <a:latin typeface="黑体" panose="02010609060101010101" pitchFamily="49" charset="-122"/>
                <a:ea typeface="黑体" panose="02010609060101010101" pitchFamily="49" charset="-122"/>
              </a:rPr>
              <a:t>(</a:t>
            </a:r>
            <a:r>
              <a:rPr lang="zh-CN" altLang="zh-CN" dirty="0">
                <a:latin typeface="黑体" panose="02010609060101010101" pitchFamily="49" charset="-122"/>
                <a:ea typeface="黑体" panose="02010609060101010101" pitchFamily="49" charset="-122"/>
              </a:rPr>
              <a:t>商业区、工作区、居住区等</a:t>
            </a:r>
            <a:r>
              <a:rPr lang="en-US" altLang="zh-CN" dirty="0">
                <a:latin typeface="黑体" panose="02010609060101010101" pitchFamily="49" charset="-122"/>
                <a:ea typeface="黑体" panose="02010609060101010101" pitchFamily="49" charset="-122"/>
              </a:rPr>
              <a:t>)</a:t>
            </a:r>
          </a:p>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根据地图进行网格化划分，然后根据网格语义重新聚类</a:t>
            </a:r>
            <a:endParaRPr lang="en-US" altLang="zh-CN" dirty="0">
              <a:latin typeface="黑体" panose="02010609060101010101" pitchFamily="49" charset="-122"/>
              <a:ea typeface="黑体" panose="02010609060101010101" pitchFamily="49" charset="-122"/>
            </a:endParaRPr>
          </a:p>
        </p:txBody>
      </p:sp>
      <p:sp>
        <p:nvSpPr>
          <p:cNvPr id="24" name="矩形 23">
            <a:extLst>
              <a:ext uri="{FF2B5EF4-FFF2-40B4-BE49-F238E27FC236}">
                <a16:creationId xmlns:a16="http://schemas.microsoft.com/office/drawing/2014/main" id="{CCE9FB0B-D49D-4DAD-9968-0F4CB0E683DB}"/>
              </a:ext>
            </a:extLst>
          </p:cNvPr>
          <p:cNvSpPr/>
          <p:nvPr/>
        </p:nvSpPr>
        <p:spPr>
          <a:xfrm>
            <a:off x="658235" y="4525016"/>
            <a:ext cx="7333837" cy="646331"/>
          </a:xfrm>
          <a:prstGeom prst="rect">
            <a:avLst/>
          </a:prstGeom>
        </p:spPr>
        <p:txBody>
          <a:bodyPr wrap="square">
            <a:spAutoFit/>
          </a:bodyPr>
          <a:lstStyle/>
          <a:p>
            <a:pPr lvl="0" algn="just">
              <a:spcBef>
                <a:spcPts val="1300"/>
              </a:spcBef>
              <a:spcAft>
                <a:spcPts val="1300"/>
              </a:spcAft>
            </a:pPr>
            <a:r>
              <a:rPr lang="en-US" altLang="zh-CN" b="1" dirty="0">
                <a:latin typeface="Arial" panose="020B0604020202020204" pitchFamily="34" charset="0"/>
                <a:cs typeface="Arial" panose="020B0604020202020204" pitchFamily="34" charset="0"/>
              </a:rPr>
              <a:t>3</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	Spatial topic modeling in online social media for location recommendation</a:t>
            </a:r>
            <a:r>
              <a:rPr lang="zh-CN" altLang="zh-CN" b="1" dirty="0">
                <a:latin typeface="Arial" panose="020B0604020202020204" pitchFamily="34" charset="0"/>
                <a:cs typeface="Arial" panose="020B0604020202020204" pitchFamily="34" charset="0"/>
              </a:rPr>
              <a:t>（</a:t>
            </a:r>
            <a:r>
              <a:rPr lang="en-US" altLang="zh-CN" b="1" dirty="0" err="1">
                <a:latin typeface="Arial" panose="020B0604020202020204" pitchFamily="34" charset="0"/>
                <a:cs typeface="Arial" panose="020B0604020202020204" pitchFamily="34" charset="0"/>
              </a:rPr>
              <a:t>Recsys</a:t>
            </a:r>
            <a:r>
              <a:rPr lang="en-US" altLang="zh-CN" b="1" dirty="0">
                <a:latin typeface="Arial" panose="020B0604020202020204" pitchFamily="34" charset="0"/>
                <a:cs typeface="Arial" panose="020B0604020202020204" pitchFamily="34" charset="0"/>
              </a:rPr>
              <a:t> 2013</a:t>
            </a:r>
            <a:r>
              <a:rPr lang="zh-CN" altLang="zh-CN" b="1" dirty="0">
                <a:latin typeface="Arial" panose="020B0604020202020204" pitchFamily="34" charset="0"/>
                <a:cs typeface="Arial" panose="020B0604020202020204" pitchFamily="34" charset="0"/>
              </a:rPr>
              <a:t>）</a:t>
            </a:r>
          </a:p>
        </p:txBody>
      </p:sp>
      <p:sp>
        <p:nvSpPr>
          <p:cNvPr id="25" name="文本框 24">
            <a:extLst>
              <a:ext uri="{FF2B5EF4-FFF2-40B4-BE49-F238E27FC236}">
                <a16:creationId xmlns:a16="http://schemas.microsoft.com/office/drawing/2014/main" id="{9B5974BC-08C0-4DD5-BF73-7C3520E14AC6}"/>
              </a:ext>
            </a:extLst>
          </p:cNvPr>
          <p:cNvSpPr txBox="1"/>
          <p:nvPr/>
        </p:nvSpPr>
        <p:spPr>
          <a:xfrm>
            <a:off x="1151928" y="5156419"/>
            <a:ext cx="6934996" cy="923330"/>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认为</a:t>
            </a:r>
            <a:r>
              <a:rPr lang="zh-CN" altLang="zh-CN" dirty="0">
                <a:latin typeface="黑体" panose="02010609060101010101" pitchFamily="49" charset="-122"/>
                <a:ea typeface="黑体" panose="02010609060101010101" pitchFamily="49" charset="-122"/>
              </a:rPr>
              <a:t>用户位置生成的过程受区域、主题、时间这</a:t>
            </a:r>
            <a:r>
              <a:rPr lang="en-US" altLang="zh-CN" dirty="0">
                <a:latin typeface="黑体" panose="02010609060101010101" pitchFamily="49" charset="-122"/>
                <a:ea typeface="黑体" panose="02010609060101010101" pitchFamily="49" charset="-122"/>
              </a:rPr>
              <a:t>3</a:t>
            </a:r>
            <a:r>
              <a:rPr lang="zh-CN" altLang="zh-CN" dirty="0">
                <a:latin typeface="黑体" panose="02010609060101010101" pitchFamily="49" charset="-122"/>
                <a:ea typeface="黑体" panose="02010609060101010101" pitchFamily="49" charset="-122"/>
              </a:rPr>
              <a:t>个因素的影响</a:t>
            </a:r>
            <a:endParaRPr lang="en-US" altLang="zh-CN" dirty="0">
              <a:latin typeface="黑体" panose="02010609060101010101" pitchFamily="49" charset="-122"/>
              <a:ea typeface="黑体" panose="02010609060101010101" pitchFamily="49" charset="-122"/>
            </a:endParaRPr>
          </a:p>
          <a:p>
            <a:pPr marL="285750" indent="-285750">
              <a:buFont typeface="Wingdings" panose="05000000000000000000" pitchFamily="2" charset="2"/>
              <a:buChar char="l"/>
            </a:pPr>
            <a:r>
              <a:rPr lang="zh-CN" altLang="zh-CN" dirty="0">
                <a:latin typeface="黑体" panose="02010609060101010101" pitchFamily="49" charset="-122"/>
                <a:ea typeface="黑体" panose="02010609060101010101" pitchFamily="49" charset="-122"/>
              </a:rPr>
              <a:t>提出</a:t>
            </a:r>
            <a:r>
              <a:rPr lang="zh-CN" altLang="en-US" dirty="0">
                <a:latin typeface="黑体" panose="02010609060101010101" pitchFamily="49" charset="-122"/>
                <a:ea typeface="黑体" panose="02010609060101010101" pitchFamily="49" charset="-122"/>
              </a:rPr>
              <a:t>空间主题</a:t>
            </a:r>
            <a:r>
              <a:rPr lang="en-US" altLang="zh-CN" dirty="0">
                <a:latin typeface="黑体" panose="02010609060101010101" pitchFamily="49" charset="-122"/>
                <a:ea typeface="黑体" panose="02010609060101010101" pitchFamily="49" charset="-122"/>
              </a:rPr>
              <a:t>(ST)</a:t>
            </a:r>
            <a:r>
              <a:rPr lang="zh-CN" altLang="en-US" dirty="0">
                <a:latin typeface="黑体" panose="02010609060101010101" pitchFamily="49" charset="-122"/>
                <a:ea typeface="黑体" panose="02010609060101010101" pitchFamily="49" charset="-122"/>
              </a:rPr>
              <a:t>模型，</a:t>
            </a:r>
            <a:r>
              <a:rPr lang="zh-CN" altLang="zh-CN" dirty="0">
                <a:latin typeface="黑体" panose="02010609060101010101" pitchFamily="49" charset="-122"/>
                <a:ea typeface="黑体" panose="02010609060101010101" pitchFamily="49" charset="-122"/>
              </a:rPr>
              <a:t>以捕获用户移动</a:t>
            </a:r>
            <a:r>
              <a:rPr lang="zh-CN" altLang="en-US" dirty="0">
                <a:latin typeface="黑体" panose="02010609060101010101" pitchFamily="49" charset="-122"/>
                <a:ea typeface="黑体" panose="02010609060101010101" pitchFamily="49" charset="-122"/>
              </a:rPr>
              <a:t>模式</a:t>
            </a:r>
            <a:r>
              <a:rPr lang="zh-CN" altLang="zh-CN" dirty="0">
                <a:latin typeface="黑体" panose="02010609060101010101" pitchFamily="49" charset="-122"/>
                <a:ea typeface="黑体" panose="02010609060101010101" pitchFamily="49" charset="-122"/>
              </a:rPr>
              <a:t>以及用户兴趣与位置功能之间的相关性</a:t>
            </a:r>
            <a:r>
              <a:rPr lang="zh-CN" altLang="en-US" dirty="0">
                <a:latin typeface="黑体" panose="02010609060101010101" pitchFamily="49" charset="-122"/>
                <a:ea typeface="黑体" panose="02010609060101010101" pitchFamily="49" charset="-122"/>
              </a:rPr>
              <a:t>，</a:t>
            </a:r>
            <a:r>
              <a:rPr lang="zh-CN" altLang="zh-CN" dirty="0">
                <a:latin typeface="黑体" panose="02010609060101010101" pitchFamily="49" charset="-122"/>
                <a:ea typeface="黑体" panose="02010609060101010101" pitchFamily="49" charset="-122"/>
              </a:rPr>
              <a:t>生成地理位置的隐含主题</a:t>
            </a:r>
            <a:endParaRPr lang="en-US" altLang="zh-CN"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4880564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相关文献</a:t>
            </a:r>
          </a:p>
        </p:txBody>
      </p:sp>
      <p:sp>
        <p:nvSpPr>
          <p:cNvPr id="19" name="文本框 18"/>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17</a:t>
            </a:r>
            <a:endParaRPr lang="zh-CN" altLang="en-US" dirty="0">
              <a:solidFill>
                <a:schemeClr val="bg1"/>
              </a:solidFill>
            </a:endParaRPr>
          </a:p>
        </p:txBody>
      </p:sp>
      <p:sp>
        <p:nvSpPr>
          <p:cNvPr id="18" name="文本框 17">
            <a:extLst>
              <a:ext uri="{FF2B5EF4-FFF2-40B4-BE49-F238E27FC236}">
                <a16:creationId xmlns:a16="http://schemas.microsoft.com/office/drawing/2014/main" id="{F8E2B242-DE85-492F-834D-FFC23125283B}"/>
              </a:ext>
            </a:extLst>
          </p:cNvPr>
          <p:cNvSpPr txBox="1"/>
          <p:nvPr/>
        </p:nvSpPr>
        <p:spPr>
          <a:xfrm>
            <a:off x="704147" y="1353337"/>
            <a:ext cx="7323700" cy="646331"/>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4</a:t>
            </a:r>
            <a:r>
              <a:rPr lang="zh-CN" altLang="en-US" b="1" dirty="0">
                <a:latin typeface="Arial" panose="020B0604020202020204" pitchFamily="34" charset="0"/>
                <a:cs typeface="Arial" panose="020B0604020202020204" pitchFamily="34" charset="0"/>
              </a:rPr>
              <a:t>、</a:t>
            </a:r>
            <a:r>
              <a:rPr lang="en-US" altLang="zh-CN" b="1" dirty="0" err="1">
                <a:latin typeface="Arial" panose="020B0604020202020204" pitchFamily="34" charset="0"/>
                <a:ea typeface="黑体" panose="02010609060101010101" pitchFamily="49" charset="-122"/>
                <a:cs typeface="Arial" panose="020B0604020202020204" pitchFamily="34" charset="0"/>
              </a:rPr>
              <a:t>Spatio</a:t>
            </a:r>
            <a:r>
              <a:rPr lang="en-US" altLang="zh-CN" b="1" dirty="0">
                <a:latin typeface="Arial" panose="020B0604020202020204" pitchFamily="34" charset="0"/>
                <a:ea typeface="黑体" panose="02010609060101010101" pitchFamily="49" charset="-122"/>
                <a:cs typeface="Arial" panose="020B0604020202020204" pitchFamily="34" charset="0"/>
              </a:rPr>
              <a:t>-Temporal topic models for check-in data</a:t>
            </a:r>
            <a:r>
              <a:rPr lang="zh-CN" altLang="zh-CN" b="1" dirty="0">
                <a:latin typeface="Arial" panose="020B0604020202020204" pitchFamily="34" charset="0"/>
                <a:ea typeface="黑体" panose="02010609060101010101" pitchFamily="49" charset="-122"/>
                <a:cs typeface="Arial" panose="020B0604020202020204" pitchFamily="34" charset="0"/>
              </a:rPr>
              <a:t>（</a:t>
            </a:r>
            <a:r>
              <a:rPr lang="en-US" altLang="zh-CN" b="1" dirty="0">
                <a:latin typeface="Arial" panose="020B0604020202020204" pitchFamily="34" charset="0"/>
                <a:ea typeface="黑体" panose="02010609060101010101" pitchFamily="49" charset="-122"/>
                <a:cs typeface="Arial" panose="020B0604020202020204" pitchFamily="34" charset="0"/>
              </a:rPr>
              <a:t>ICDM 2015</a:t>
            </a:r>
            <a:r>
              <a:rPr lang="zh-CN" altLang="zh-CN" b="1" dirty="0">
                <a:latin typeface="Arial" panose="020B0604020202020204" pitchFamily="34" charset="0"/>
                <a:ea typeface="黑体" panose="02010609060101010101" pitchFamily="49" charset="-122"/>
                <a:cs typeface="Arial" panose="020B0604020202020204" pitchFamily="34" charset="0"/>
              </a:rPr>
              <a:t>）</a:t>
            </a:r>
          </a:p>
          <a:p>
            <a:endParaRPr lang="zh-CN" altLang="en-US" b="1" dirty="0">
              <a:latin typeface="Arial" panose="020B0604020202020204" pitchFamily="34" charset="0"/>
              <a:ea typeface="黑体" panose="02010609060101010101" pitchFamily="49" charset="-122"/>
              <a:cs typeface="Arial" panose="020B0604020202020204" pitchFamily="34" charset="0"/>
            </a:endParaRPr>
          </a:p>
        </p:txBody>
      </p:sp>
      <p:sp>
        <p:nvSpPr>
          <p:cNvPr id="24" name="文本框 23">
            <a:extLst>
              <a:ext uri="{FF2B5EF4-FFF2-40B4-BE49-F238E27FC236}">
                <a16:creationId xmlns:a16="http://schemas.microsoft.com/office/drawing/2014/main" id="{B1D974AB-BF6D-49A4-8148-27B3656B2BC8}"/>
              </a:ext>
            </a:extLst>
          </p:cNvPr>
          <p:cNvSpPr txBox="1"/>
          <p:nvPr/>
        </p:nvSpPr>
        <p:spPr>
          <a:xfrm>
            <a:off x="940022" y="1843658"/>
            <a:ext cx="7178742" cy="923330"/>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同一区域的隐含语义会随着时间的变化而变化</a:t>
            </a:r>
            <a:r>
              <a:rPr lang="en-US" altLang="zh-CN" dirty="0">
                <a:latin typeface="黑体" panose="02010609060101010101" pitchFamily="49" charset="-122"/>
                <a:ea typeface="黑体" panose="02010609060101010101" pitchFamily="49" charset="-122"/>
              </a:rPr>
              <a:t>, </a:t>
            </a:r>
            <a:r>
              <a:rPr lang="zh-CN" altLang="en-US" dirty="0">
                <a:latin typeface="黑体" panose="02010609060101010101" pitchFamily="49" charset="-122"/>
                <a:ea typeface="黑体" panose="02010609060101010101" pitchFamily="49" charset="-122"/>
              </a:rPr>
              <a:t>相似语义的区域范围也会随着时间的变化而变化。用户在不同时间有不同的主题偏好和区域偏好，时空主题模型就是针对上述情况进行建模推荐</a:t>
            </a:r>
            <a:endParaRPr lang="en-US" altLang="zh-CN" dirty="0">
              <a:latin typeface="黑体" panose="02010609060101010101" pitchFamily="49" charset="-122"/>
              <a:ea typeface="黑体" panose="02010609060101010101" pitchFamily="49" charset="-122"/>
            </a:endParaRPr>
          </a:p>
        </p:txBody>
      </p:sp>
      <p:sp>
        <p:nvSpPr>
          <p:cNvPr id="25" name="文本框 24">
            <a:extLst>
              <a:ext uri="{FF2B5EF4-FFF2-40B4-BE49-F238E27FC236}">
                <a16:creationId xmlns:a16="http://schemas.microsoft.com/office/drawing/2014/main" id="{284AE4D5-7F2C-45C1-84F8-38E7284484F9}"/>
              </a:ext>
            </a:extLst>
          </p:cNvPr>
          <p:cNvSpPr txBox="1"/>
          <p:nvPr/>
        </p:nvSpPr>
        <p:spPr>
          <a:xfrm>
            <a:off x="706686" y="2974995"/>
            <a:ext cx="8186134" cy="646331"/>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5</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ea typeface="黑体" panose="02010609060101010101" pitchFamily="49" charset="-122"/>
                <a:cs typeface="Arial" panose="020B0604020202020204" pitchFamily="34" charset="0"/>
              </a:rPr>
              <a:t>Adapting to User Interest Drift for POI Recommendation (TKDE 2016)</a:t>
            </a:r>
            <a:endParaRPr lang="zh-CN" altLang="zh-CN" b="1" dirty="0">
              <a:latin typeface="Arial" panose="020B0604020202020204" pitchFamily="34" charset="0"/>
              <a:ea typeface="黑体" panose="02010609060101010101" pitchFamily="49" charset="-122"/>
              <a:cs typeface="Arial" panose="020B0604020202020204" pitchFamily="34" charset="0"/>
            </a:endParaRPr>
          </a:p>
          <a:p>
            <a:endParaRPr lang="zh-CN" altLang="en-US" b="1" dirty="0">
              <a:latin typeface="Arial" panose="020B0604020202020204" pitchFamily="34" charset="0"/>
              <a:ea typeface="黑体" panose="02010609060101010101" pitchFamily="49" charset="-122"/>
              <a:cs typeface="Arial" panose="020B0604020202020204" pitchFamily="34" charset="0"/>
            </a:endParaRPr>
          </a:p>
        </p:txBody>
      </p:sp>
      <p:sp>
        <p:nvSpPr>
          <p:cNvPr id="26" name="文本框 25">
            <a:extLst>
              <a:ext uri="{FF2B5EF4-FFF2-40B4-BE49-F238E27FC236}">
                <a16:creationId xmlns:a16="http://schemas.microsoft.com/office/drawing/2014/main" id="{C5E815F6-9480-4BE4-9A31-696B744EB460}"/>
              </a:ext>
            </a:extLst>
          </p:cNvPr>
          <p:cNvSpPr txBox="1"/>
          <p:nvPr/>
        </p:nvSpPr>
        <p:spPr>
          <a:xfrm>
            <a:off x="940022" y="3416235"/>
            <a:ext cx="7178741" cy="923330"/>
          </a:xfrm>
          <a:prstGeom prst="rect">
            <a:avLst/>
          </a:prstGeom>
          <a:noFill/>
        </p:spPr>
        <p:txBody>
          <a:bodyPr wrap="square" rtlCol="0">
            <a:spAutoFit/>
          </a:bodyPr>
          <a:lstStyle/>
          <a:p>
            <a:pPr marL="285750" indent="-285750">
              <a:buFont typeface="Wingdings" panose="05000000000000000000" pitchFamily="2" charset="2"/>
              <a:buChar char="l"/>
            </a:pPr>
            <a:r>
              <a:rPr lang="zh-CN" altLang="zh-CN" dirty="0">
                <a:latin typeface="黑体" panose="02010609060101010101" pitchFamily="49" charset="-122"/>
                <a:ea typeface="黑体" panose="02010609060101010101" pitchFamily="49" charset="-122"/>
              </a:rPr>
              <a:t>用户在不同的地理区域对</a:t>
            </a:r>
            <a:r>
              <a:rPr lang="en-US" altLang="zh-CN" dirty="0">
                <a:latin typeface="黑体" panose="02010609060101010101" pitchFamily="49" charset="-122"/>
                <a:ea typeface="黑体" panose="02010609060101010101" pitchFamily="49" charset="-122"/>
              </a:rPr>
              <a:t>POI</a:t>
            </a:r>
            <a:r>
              <a:rPr lang="zh-CN" altLang="zh-CN" dirty="0">
                <a:latin typeface="黑体" panose="02010609060101010101" pitchFamily="49" charset="-122"/>
                <a:ea typeface="黑体" panose="02010609060101010101" pitchFamily="49" charset="-122"/>
              </a:rPr>
              <a:t>的兴趣</a:t>
            </a:r>
            <a:r>
              <a:rPr lang="zh-CN" altLang="en-US" dirty="0">
                <a:latin typeface="黑体" panose="02010609060101010101" pitchFamily="49" charset="-122"/>
                <a:ea typeface="黑体" panose="02010609060101010101" pitchFamily="49" charset="-122"/>
              </a:rPr>
              <a:t>有不同的偏好</a:t>
            </a:r>
            <a:endParaRPr lang="en-US" altLang="zh-CN" dirty="0">
              <a:latin typeface="黑体" panose="02010609060101010101" pitchFamily="49" charset="-122"/>
              <a:ea typeface="黑体" panose="02010609060101010101" pitchFamily="49" charset="-122"/>
            </a:endParaRPr>
          </a:p>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对于本地推荐和异地推荐来说，不同的影响因素对提高推荐性能的贡献是不同的</a:t>
            </a:r>
            <a:endParaRPr lang="en-US" altLang="zh-CN" dirty="0">
              <a:latin typeface="黑体" panose="02010609060101010101" pitchFamily="49" charset="-122"/>
              <a:ea typeface="黑体" panose="02010609060101010101" pitchFamily="49" charset="-122"/>
            </a:endParaRPr>
          </a:p>
        </p:txBody>
      </p:sp>
      <p:sp>
        <p:nvSpPr>
          <p:cNvPr id="27" name="文本框 26">
            <a:extLst>
              <a:ext uri="{FF2B5EF4-FFF2-40B4-BE49-F238E27FC236}">
                <a16:creationId xmlns:a16="http://schemas.microsoft.com/office/drawing/2014/main" id="{69B85294-424A-4626-9AD9-62B39A94E195}"/>
              </a:ext>
            </a:extLst>
          </p:cNvPr>
          <p:cNvSpPr txBox="1"/>
          <p:nvPr/>
        </p:nvSpPr>
        <p:spPr>
          <a:xfrm>
            <a:off x="704146" y="4457639"/>
            <a:ext cx="7941840" cy="646331"/>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6</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Learning user's intrinsic and extrinsic interests for point of interest recommendation </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IJCAI 2017</a:t>
            </a:r>
            <a:r>
              <a:rPr lang="zh-CN" altLang="en-US" b="1" dirty="0">
                <a:latin typeface="Arial" panose="020B0604020202020204" pitchFamily="34" charset="0"/>
                <a:cs typeface="Arial" panose="020B0604020202020204" pitchFamily="34" charset="0"/>
              </a:rPr>
              <a:t>）</a:t>
            </a:r>
          </a:p>
        </p:txBody>
      </p:sp>
      <p:sp>
        <p:nvSpPr>
          <p:cNvPr id="28" name="文本框 27">
            <a:extLst>
              <a:ext uri="{FF2B5EF4-FFF2-40B4-BE49-F238E27FC236}">
                <a16:creationId xmlns:a16="http://schemas.microsoft.com/office/drawing/2014/main" id="{C230E365-5775-4924-8871-786D5CF377AD}"/>
              </a:ext>
            </a:extLst>
          </p:cNvPr>
          <p:cNvSpPr txBox="1"/>
          <p:nvPr/>
        </p:nvSpPr>
        <p:spPr>
          <a:xfrm>
            <a:off x="940021" y="5103970"/>
            <a:ext cx="7087825" cy="923330"/>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将</a:t>
            </a:r>
            <a:r>
              <a:rPr lang="zh-CN" altLang="zh-CN" dirty="0">
                <a:latin typeface="黑体" panose="02010609060101010101" pitchFamily="49" charset="-122"/>
                <a:ea typeface="黑体" panose="02010609060101010101" pitchFamily="49" charset="-122"/>
              </a:rPr>
              <a:t>用户的兴趣</a:t>
            </a:r>
            <a:r>
              <a:rPr lang="zh-CN" altLang="en-US" dirty="0">
                <a:latin typeface="黑体" panose="02010609060101010101" pitchFamily="49" charset="-122"/>
                <a:ea typeface="黑体" panose="02010609060101010101" pitchFamily="49" charset="-122"/>
              </a:rPr>
              <a:t>分为</a:t>
            </a:r>
            <a:r>
              <a:rPr lang="zh-CN" altLang="zh-CN" dirty="0">
                <a:latin typeface="黑体" panose="02010609060101010101" pitchFamily="49" charset="-122"/>
                <a:ea typeface="黑体" panose="02010609060101010101" pitchFamily="49" charset="-122"/>
              </a:rPr>
              <a:t>两个方面：内部兴趣和外部兴趣</a:t>
            </a:r>
            <a:endParaRPr lang="en-US" altLang="zh-CN" dirty="0">
              <a:latin typeface="黑体" panose="02010609060101010101" pitchFamily="49" charset="-122"/>
              <a:ea typeface="黑体" panose="02010609060101010101" pitchFamily="49" charset="-122"/>
            </a:endParaRPr>
          </a:p>
          <a:p>
            <a:pPr marL="285750" indent="-285750">
              <a:buFont typeface="Wingdings" panose="05000000000000000000" pitchFamily="2" charset="2"/>
              <a:buChar char="l"/>
            </a:pPr>
            <a:r>
              <a:rPr lang="zh-CN" altLang="zh-CN" dirty="0">
                <a:latin typeface="黑体" panose="02010609060101010101" pitchFamily="49" charset="-122"/>
                <a:ea typeface="黑体" panose="02010609060101010101" pitchFamily="49" charset="-122"/>
              </a:rPr>
              <a:t>用户对未访问区域的喜好度是</a:t>
            </a:r>
            <a:r>
              <a:rPr lang="en-US" altLang="zh-CN" dirty="0">
                <a:latin typeface="黑体" panose="02010609060101010101" pitchFamily="49" charset="-122"/>
                <a:ea typeface="黑体" panose="02010609060101010101" pitchFamily="49" charset="-122"/>
              </a:rPr>
              <a:t>negative(</a:t>
            </a:r>
            <a:r>
              <a:rPr lang="zh-CN" altLang="zh-CN" dirty="0">
                <a:latin typeface="黑体" panose="02010609060101010101" pitchFamily="49" charset="-122"/>
                <a:ea typeface="黑体" panose="02010609060101010101" pitchFamily="49" charset="-122"/>
              </a:rPr>
              <a:t>不喜欢</a:t>
            </a:r>
            <a:r>
              <a:rPr lang="en-US" altLang="zh-CN" dirty="0">
                <a:latin typeface="黑体" panose="02010609060101010101" pitchFamily="49" charset="-122"/>
                <a:ea typeface="黑体" panose="02010609060101010101" pitchFamily="49" charset="-122"/>
              </a:rPr>
              <a:t>)</a:t>
            </a:r>
            <a:r>
              <a:rPr lang="zh-CN" altLang="zh-CN" dirty="0">
                <a:latin typeface="黑体" panose="02010609060101010101" pitchFamily="49" charset="-122"/>
                <a:ea typeface="黑体" panose="02010609060101010101" pitchFamily="49" charset="-122"/>
              </a:rPr>
              <a:t>和缺失的</a:t>
            </a:r>
            <a:r>
              <a:rPr lang="en-US" altLang="zh-CN" dirty="0">
                <a:latin typeface="黑体" panose="02010609060101010101" pitchFamily="49" charset="-122"/>
                <a:ea typeface="黑体" panose="02010609060101010101" pitchFamily="49" charset="-122"/>
              </a:rPr>
              <a:t>positive values</a:t>
            </a:r>
            <a:r>
              <a:rPr lang="zh-CN" altLang="zh-CN" dirty="0">
                <a:latin typeface="黑体" panose="02010609060101010101" pitchFamily="49" charset="-122"/>
                <a:ea typeface="黑体" panose="02010609060101010101" pitchFamily="49" charset="-122"/>
              </a:rPr>
              <a:t>的混合（可能喜好，但未意识到）</a:t>
            </a:r>
            <a:endParaRPr lang="en-US" altLang="zh-CN"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3861639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相关文献</a:t>
            </a:r>
          </a:p>
        </p:txBody>
      </p:sp>
      <p:sp>
        <p:nvSpPr>
          <p:cNvPr id="11" name="文本框 10"/>
          <p:cNvSpPr txBox="1"/>
          <p:nvPr/>
        </p:nvSpPr>
        <p:spPr>
          <a:xfrm>
            <a:off x="658236" y="4423269"/>
            <a:ext cx="7655703" cy="369332"/>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9</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On successive point-of-interest recommendation (WWW 2019)</a:t>
            </a:r>
            <a:endParaRPr lang="zh-CN" altLang="en-US" b="1" dirty="0">
              <a:latin typeface="Arial" panose="020B0604020202020204" pitchFamily="34" charset="0"/>
              <a:cs typeface="Arial" panose="020B0604020202020204" pitchFamily="34" charset="0"/>
            </a:endParaRPr>
          </a:p>
        </p:txBody>
      </p:sp>
      <p:sp>
        <p:nvSpPr>
          <p:cNvPr id="24" name="文本框 23"/>
          <p:cNvSpPr txBox="1"/>
          <p:nvPr/>
        </p:nvSpPr>
        <p:spPr>
          <a:xfrm>
            <a:off x="987010" y="4854560"/>
            <a:ext cx="7416407" cy="923330"/>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融合了用户的偏好和区域影响力进行推荐。</a:t>
            </a:r>
            <a:endParaRPr lang="en-US" altLang="zh-CN" dirty="0">
              <a:latin typeface="黑体" panose="02010609060101010101" pitchFamily="49" charset="-122"/>
              <a:ea typeface="黑体" panose="02010609060101010101" pitchFamily="49" charset="-122"/>
            </a:endParaRPr>
          </a:p>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先使用网格划分区域，计算区域影响。将区域当做顶点，顶点有连线，而这个连线是有不同权重的，因为不同区域影响力是不一样的</a:t>
            </a:r>
            <a:endParaRPr lang="en-US" altLang="zh-CN" dirty="0">
              <a:latin typeface="黑体" panose="02010609060101010101" pitchFamily="49" charset="-122"/>
              <a:ea typeface="黑体" panose="02010609060101010101" pitchFamily="49" charset="-122"/>
            </a:endParaRPr>
          </a:p>
        </p:txBody>
      </p:sp>
      <p:sp>
        <p:nvSpPr>
          <p:cNvPr id="14" name="文本框 13"/>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18</a:t>
            </a:r>
            <a:endParaRPr lang="zh-CN" altLang="en-US" dirty="0">
              <a:solidFill>
                <a:schemeClr val="bg1"/>
              </a:solidFill>
            </a:endParaRPr>
          </a:p>
        </p:txBody>
      </p:sp>
      <p:sp>
        <p:nvSpPr>
          <p:cNvPr id="15" name="文本框 14">
            <a:extLst>
              <a:ext uri="{FF2B5EF4-FFF2-40B4-BE49-F238E27FC236}">
                <a16:creationId xmlns:a16="http://schemas.microsoft.com/office/drawing/2014/main" id="{C4D3C72D-6754-41AD-A8DE-1145ECF919C3}"/>
              </a:ext>
            </a:extLst>
          </p:cNvPr>
          <p:cNvSpPr txBox="1"/>
          <p:nvPr/>
        </p:nvSpPr>
        <p:spPr>
          <a:xfrm>
            <a:off x="658525" y="2791649"/>
            <a:ext cx="7521648" cy="646331"/>
          </a:xfrm>
          <a:prstGeom prst="rect">
            <a:avLst/>
          </a:prstGeom>
          <a:noFill/>
        </p:spPr>
        <p:txBody>
          <a:bodyPr wrap="square" rtlCol="0">
            <a:spAutoFit/>
          </a:bodyPr>
          <a:lstStyle/>
          <a:p>
            <a:pPr algn="just"/>
            <a:r>
              <a:rPr lang="en-US" altLang="zh-CN" b="1" dirty="0">
                <a:latin typeface="Arial" panose="020B0604020202020204" pitchFamily="34" charset="0"/>
                <a:cs typeface="Arial" panose="020B0604020202020204" pitchFamily="34" charset="0"/>
              </a:rPr>
              <a:t>8</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Exploring the Urban Region-of-Interest through the Analysis of Online Map Search Queries (KDD 2018</a:t>
            </a:r>
            <a:r>
              <a:rPr lang="zh-CN" altLang="en-US" b="1" dirty="0">
                <a:latin typeface="Arial" panose="020B0604020202020204" pitchFamily="34" charset="0"/>
                <a:cs typeface="Arial" panose="020B0604020202020204" pitchFamily="34" charset="0"/>
              </a:rPr>
              <a:t>）</a:t>
            </a:r>
            <a:endParaRPr lang="zh-CN" altLang="zh-CN" b="1" dirty="0">
              <a:latin typeface="Arial" panose="020B0604020202020204" pitchFamily="34" charset="0"/>
              <a:cs typeface="Arial" panose="020B0604020202020204" pitchFamily="34" charset="0"/>
            </a:endParaRPr>
          </a:p>
        </p:txBody>
      </p:sp>
      <p:sp>
        <p:nvSpPr>
          <p:cNvPr id="16" name="文本框 15">
            <a:extLst>
              <a:ext uri="{FF2B5EF4-FFF2-40B4-BE49-F238E27FC236}">
                <a16:creationId xmlns:a16="http://schemas.microsoft.com/office/drawing/2014/main" id="{B450CD7A-5F36-4EAC-9C02-C1C83D5FAB3A}"/>
              </a:ext>
            </a:extLst>
          </p:cNvPr>
          <p:cNvSpPr txBox="1"/>
          <p:nvPr/>
        </p:nvSpPr>
        <p:spPr>
          <a:xfrm>
            <a:off x="987010" y="3478428"/>
            <a:ext cx="6637106" cy="646331"/>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先划分网格，</a:t>
            </a:r>
            <a:r>
              <a:rPr lang="zh-CN" altLang="zh-CN" dirty="0">
                <a:latin typeface="黑体" panose="02010609060101010101" pitchFamily="49" charset="-122"/>
                <a:ea typeface="黑体" panose="02010609060101010101" pitchFamily="49" charset="-122"/>
              </a:rPr>
              <a:t>为每个网格计算</a:t>
            </a:r>
            <a:r>
              <a:rPr lang="en-US" altLang="zh-CN" dirty="0">
                <a:latin typeface="黑体" panose="02010609060101010101" pitchFamily="49" charset="-122"/>
                <a:ea typeface="黑体" panose="02010609060101010101" pitchFamily="49" charset="-122"/>
              </a:rPr>
              <a:t>PageRank</a:t>
            </a:r>
            <a:r>
              <a:rPr lang="zh-CN" altLang="zh-CN" dirty="0">
                <a:latin typeface="黑体" panose="02010609060101010101" pitchFamily="49" charset="-122"/>
                <a:ea typeface="黑体" panose="02010609060101010101" pitchFamily="49" charset="-122"/>
              </a:rPr>
              <a:t>值作为访问热度</a:t>
            </a:r>
            <a:endParaRPr lang="en-US" altLang="zh-CN" dirty="0">
              <a:latin typeface="黑体" panose="02010609060101010101" pitchFamily="49" charset="-122"/>
              <a:ea typeface="黑体" panose="02010609060101010101" pitchFamily="49" charset="-122"/>
            </a:endParaRPr>
          </a:p>
          <a:p>
            <a:pPr marL="285750" indent="-285750">
              <a:buFont typeface="Wingdings" panose="05000000000000000000" pitchFamily="2" charset="2"/>
              <a:buChar char="l"/>
            </a:pPr>
            <a:r>
              <a:rPr lang="zh-CN" altLang="zh-CN" dirty="0">
                <a:latin typeface="黑体" panose="02010609060101010101" pitchFamily="49" charset="-122"/>
                <a:ea typeface="黑体" panose="02010609060101010101" pitchFamily="49" charset="-122"/>
              </a:rPr>
              <a:t>将具有较高访问热度的临近区域网格合并成为</a:t>
            </a:r>
            <a:r>
              <a:rPr lang="en-US" altLang="zh-CN" dirty="0">
                <a:latin typeface="黑体" panose="02010609060101010101" pitchFamily="49" charset="-122"/>
                <a:ea typeface="黑体" panose="02010609060101010101" pitchFamily="49" charset="-122"/>
              </a:rPr>
              <a:t>ROI</a:t>
            </a:r>
          </a:p>
        </p:txBody>
      </p:sp>
      <p:sp>
        <p:nvSpPr>
          <p:cNvPr id="17" name="文本框 16">
            <a:extLst>
              <a:ext uri="{FF2B5EF4-FFF2-40B4-BE49-F238E27FC236}">
                <a16:creationId xmlns:a16="http://schemas.microsoft.com/office/drawing/2014/main" id="{8487E682-392C-4D23-9A46-0F11978A75DC}"/>
              </a:ext>
            </a:extLst>
          </p:cNvPr>
          <p:cNvSpPr txBox="1"/>
          <p:nvPr/>
        </p:nvSpPr>
        <p:spPr>
          <a:xfrm>
            <a:off x="658235" y="1226456"/>
            <a:ext cx="7966781" cy="646331"/>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7</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Fused</a:t>
            </a:r>
            <a:r>
              <a:rPr lang="en-US" altLang="zh-CN" b="1" dirty="0">
                <a:latin typeface="Arial" panose="020B0604020202020204" pitchFamily="34" charset="0"/>
                <a:ea typeface="黑体" panose="02010609060101010101" pitchFamily="49" charset="-122"/>
                <a:cs typeface="Arial" panose="020B0604020202020204" pitchFamily="34" charset="0"/>
              </a:rPr>
              <a:t> matrix factorization with multi-tag, social and geographical influences for POI recommendation</a:t>
            </a:r>
            <a:r>
              <a:rPr lang="en-US" altLang="zh-CN" b="1" dirty="0">
                <a:latin typeface="Arial" panose="020B0604020202020204" pitchFamily="34" charset="0"/>
                <a:cs typeface="Arial" panose="020B0604020202020204" pitchFamily="34" charset="0"/>
              </a:rPr>
              <a:t>(</a:t>
            </a:r>
            <a:r>
              <a:rPr lang="en-US" altLang="zh-CN" b="1" dirty="0">
                <a:latin typeface="Arial" panose="020B0604020202020204" pitchFamily="34" charset="0"/>
                <a:ea typeface="黑体" panose="02010609060101010101" pitchFamily="49" charset="-122"/>
                <a:cs typeface="Arial" panose="020B0604020202020204" pitchFamily="34" charset="0"/>
              </a:rPr>
              <a:t>WWW 2018</a:t>
            </a:r>
            <a:r>
              <a:rPr lang="en-US" altLang="zh-CN" b="1" dirty="0">
                <a:latin typeface="Arial" panose="020B0604020202020204" pitchFamily="34" charset="0"/>
                <a:cs typeface="Arial" panose="020B0604020202020204" pitchFamily="34" charset="0"/>
              </a:rPr>
              <a:t>)</a:t>
            </a:r>
            <a:endParaRPr lang="zh-CN" altLang="en-US" b="1" dirty="0">
              <a:latin typeface="Arial" panose="020B0604020202020204" pitchFamily="34" charset="0"/>
              <a:ea typeface="黑体" panose="02010609060101010101" pitchFamily="49" charset="-122"/>
              <a:cs typeface="Arial" panose="020B0604020202020204" pitchFamily="34" charset="0"/>
            </a:endParaRPr>
          </a:p>
        </p:txBody>
      </p:sp>
      <p:sp>
        <p:nvSpPr>
          <p:cNvPr id="18" name="文本框 17">
            <a:extLst>
              <a:ext uri="{FF2B5EF4-FFF2-40B4-BE49-F238E27FC236}">
                <a16:creationId xmlns:a16="http://schemas.microsoft.com/office/drawing/2014/main" id="{EB0E91B6-0446-44FD-B08A-EE74C50C191A}"/>
              </a:ext>
            </a:extLst>
          </p:cNvPr>
          <p:cNvSpPr txBox="1"/>
          <p:nvPr/>
        </p:nvSpPr>
        <p:spPr>
          <a:xfrm>
            <a:off x="966459" y="1837828"/>
            <a:ext cx="6942589" cy="646331"/>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基于</a:t>
            </a:r>
            <a:r>
              <a:rPr lang="en-US" altLang="zh-CN" dirty="0">
                <a:latin typeface="黑体" panose="02010609060101010101" pitchFamily="49" charset="-122"/>
                <a:ea typeface="黑体" panose="02010609060101010101" pitchFamily="49" charset="-122"/>
              </a:rPr>
              <a:t>POI</a:t>
            </a:r>
            <a:r>
              <a:rPr lang="zh-CN" altLang="en-US" dirty="0">
                <a:latin typeface="黑体" panose="02010609060101010101" pitchFamily="49" charset="-122"/>
                <a:ea typeface="黑体" panose="02010609060101010101" pitchFamily="49" charset="-122"/>
              </a:rPr>
              <a:t>经纬度网格化划分区域，单纯以距离度量区域间的影响</a:t>
            </a:r>
            <a:endParaRPr lang="en-US" altLang="zh-CN" dirty="0">
              <a:latin typeface="黑体" panose="02010609060101010101" pitchFamily="49" charset="-122"/>
              <a:ea typeface="黑体" panose="02010609060101010101" pitchFamily="49" charset="-122"/>
            </a:endParaRPr>
          </a:p>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推荐时，综合考虑用户偏好、地理影响和社交网络影响</a:t>
            </a:r>
            <a:endParaRPr lang="en-US" altLang="zh-CN"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0242303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3" name="组合 42"/>
          <p:cNvGrpSpPr/>
          <p:nvPr/>
        </p:nvGrpSpPr>
        <p:grpSpPr>
          <a:xfrm>
            <a:off x="1822051" y="1672938"/>
            <a:ext cx="5726829" cy="718078"/>
            <a:chOff x="1098018" y="1340446"/>
            <a:chExt cx="6947964" cy="737210"/>
          </a:xfrm>
        </p:grpSpPr>
        <p:sp>
          <p:nvSpPr>
            <p:cNvPr id="44" name="任意多边形 43"/>
            <p:cNvSpPr/>
            <p:nvPr/>
          </p:nvSpPr>
          <p:spPr>
            <a:xfrm>
              <a:off x="2699790" y="1414168"/>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pPr marL="128588" lvl="1" indent="-128588" defTabSz="533400">
                <a:lnSpc>
                  <a:spcPct val="90000"/>
                </a:lnSpc>
                <a:spcBef>
                  <a:spcPct val="0"/>
                </a:spcBef>
                <a:spcAft>
                  <a:spcPct val="15000"/>
                </a:spcAft>
                <a:buChar char="••"/>
              </a:pPr>
              <a:r>
                <a:rPr lang="zh-CN" altLang="en-US" sz="2000" b="1" dirty="0">
                  <a:latin typeface="黑体" panose="02010609060101010101" pitchFamily="49" charset="-122"/>
                  <a:ea typeface="黑体" panose="02010609060101010101" pitchFamily="49" charset="-122"/>
                </a:rPr>
                <a:t>研究背景</a:t>
              </a:r>
            </a:p>
          </p:txBody>
        </p:sp>
        <p:sp>
          <p:nvSpPr>
            <p:cNvPr id="45" name="任意多边形 44"/>
            <p:cNvSpPr/>
            <p:nvPr/>
          </p:nvSpPr>
          <p:spPr>
            <a:xfrm>
              <a:off x="1098018" y="1340446"/>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1</a:t>
              </a:r>
              <a:endParaRPr lang="zh-CN" altLang="en-US" sz="2800" dirty="0">
                <a:latin typeface="Arial" panose="020B0604020202020204" pitchFamily="34" charset="0"/>
                <a:cs typeface="Arial" panose="020B0604020202020204" pitchFamily="34" charset="0"/>
              </a:endParaRPr>
            </a:p>
          </p:txBody>
        </p:sp>
      </p:grpSp>
      <p:grpSp>
        <p:nvGrpSpPr>
          <p:cNvPr id="46" name="组合 45"/>
          <p:cNvGrpSpPr/>
          <p:nvPr/>
        </p:nvGrpSpPr>
        <p:grpSpPr>
          <a:xfrm>
            <a:off x="1822051" y="2503038"/>
            <a:ext cx="5726829" cy="730231"/>
            <a:chOff x="1098018" y="2114517"/>
            <a:chExt cx="6947964" cy="737210"/>
          </a:xfrm>
        </p:grpSpPr>
        <p:sp>
          <p:nvSpPr>
            <p:cNvPr id="47" name="任意多边形 46"/>
            <p:cNvSpPr/>
            <p:nvPr/>
          </p:nvSpPr>
          <p:spPr>
            <a:xfrm>
              <a:off x="2699790" y="2188239"/>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pPr marL="128588" lvl="1" indent="-128588" defTabSz="533400">
                <a:lnSpc>
                  <a:spcPct val="90000"/>
                </a:lnSpc>
                <a:spcBef>
                  <a:spcPct val="0"/>
                </a:spcBef>
                <a:spcAft>
                  <a:spcPct val="15000"/>
                </a:spcAft>
                <a:buChar char="••"/>
              </a:pPr>
              <a:r>
                <a:rPr lang="zh-CN" altLang="en-US" sz="2000" b="1" dirty="0">
                  <a:latin typeface="黑体" panose="02010609060101010101" pitchFamily="49" charset="-122"/>
                  <a:ea typeface="黑体" panose="02010609060101010101" pitchFamily="49" charset="-122"/>
                </a:rPr>
                <a:t>研究现状</a:t>
              </a:r>
            </a:p>
          </p:txBody>
        </p:sp>
        <p:sp>
          <p:nvSpPr>
            <p:cNvPr id="48" name="任意多边形 47"/>
            <p:cNvSpPr/>
            <p:nvPr/>
          </p:nvSpPr>
          <p:spPr>
            <a:xfrm>
              <a:off x="1098018" y="2114517"/>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2</a:t>
              </a:r>
              <a:endParaRPr lang="zh-CN" altLang="en-US" sz="2775" dirty="0">
                <a:latin typeface="Arial" panose="020B0604020202020204" pitchFamily="34" charset="0"/>
                <a:cs typeface="Arial" panose="020B0604020202020204" pitchFamily="34" charset="0"/>
              </a:endParaRPr>
            </a:p>
          </p:txBody>
        </p:sp>
      </p:grpSp>
      <p:grpSp>
        <p:nvGrpSpPr>
          <p:cNvPr id="49" name="组合 48"/>
          <p:cNvGrpSpPr/>
          <p:nvPr/>
        </p:nvGrpSpPr>
        <p:grpSpPr>
          <a:xfrm>
            <a:off x="1822051" y="3345716"/>
            <a:ext cx="5726829" cy="728443"/>
            <a:chOff x="1098018" y="2888588"/>
            <a:chExt cx="6947964" cy="737210"/>
          </a:xfrm>
        </p:grpSpPr>
        <p:sp>
          <p:nvSpPr>
            <p:cNvPr id="50" name="任意多边形 49"/>
            <p:cNvSpPr/>
            <p:nvPr/>
          </p:nvSpPr>
          <p:spPr>
            <a:xfrm>
              <a:off x="2699790" y="2962311"/>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pPr marL="128588" lvl="1" indent="-128588" defTabSz="533400">
                <a:lnSpc>
                  <a:spcPct val="90000"/>
                </a:lnSpc>
                <a:spcBef>
                  <a:spcPct val="0"/>
                </a:spcBef>
                <a:spcAft>
                  <a:spcPct val="15000"/>
                </a:spcAft>
                <a:buChar char="••"/>
              </a:pPr>
              <a:r>
                <a:rPr lang="zh-CN" altLang="en-US" sz="2000" b="1" dirty="0">
                  <a:latin typeface="黑体" panose="02010609060101010101" pitchFamily="49" charset="-122"/>
                  <a:ea typeface="黑体" panose="02010609060101010101" pitchFamily="49" charset="-122"/>
                </a:rPr>
                <a:t>相关文献</a:t>
              </a:r>
            </a:p>
          </p:txBody>
        </p:sp>
        <p:sp>
          <p:nvSpPr>
            <p:cNvPr id="51" name="任意多边形 50"/>
            <p:cNvSpPr/>
            <p:nvPr/>
          </p:nvSpPr>
          <p:spPr>
            <a:xfrm>
              <a:off x="1098018" y="2888588"/>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3</a:t>
              </a:r>
              <a:endParaRPr lang="zh-CN" altLang="en-US" sz="2775" dirty="0">
                <a:latin typeface="Arial" panose="020B0604020202020204" pitchFamily="34" charset="0"/>
                <a:cs typeface="Arial" panose="020B0604020202020204" pitchFamily="34" charset="0"/>
              </a:endParaRPr>
            </a:p>
          </p:txBody>
        </p:sp>
      </p:grpSp>
      <p:grpSp>
        <p:nvGrpSpPr>
          <p:cNvPr id="52" name="组合 51"/>
          <p:cNvGrpSpPr/>
          <p:nvPr/>
        </p:nvGrpSpPr>
        <p:grpSpPr>
          <a:xfrm>
            <a:off x="1822051" y="4190372"/>
            <a:ext cx="5726829" cy="757548"/>
            <a:chOff x="1098018" y="3662660"/>
            <a:chExt cx="6947964" cy="737210"/>
          </a:xfrm>
        </p:grpSpPr>
        <p:sp>
          <p:nvSpPr>
            <p:cNvPr id="53" name="任意多边形 52"/>
            <p:cNvSpPr/>
            <p:nvPr/>
          </p:nvSpPr>
          <p:spPr>
            <a:xfrm>
              <a:off x="2699790" y="3736381"/>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pPr marL="128588" lvl="1" indent="-128588" defTabSz="533400">
                <a:lnSpc>
                  <a:spcPct val="90000"/>
                </a:lnSpc>
                <a:spcBef>
                  <a:spcPct val="0"/>
                </a:spcBef>
                <a:spcAft>
                  <a:spcPct val="15000"/>
                </a:spcAft>
                <a:buChar char="••"/>
              </a:pPr>
              <a:r>
                <a:rPr lang="zh-CN" altLang="en-US" sz="2000" b="1" dirty="0">
                  <a:latin typeface="黑体" panose="02010609060101010101" pitchFamily="49" charset="-122"/>
                  <a:ea typeface="黑体" panose="02010609060101010101" pitchFamily="49" charset="-122"/>
                </a:rPr>
                <a:t>总结</a:t>
              </a:r>
            </a:p>
          </p:txBody>
        </p:sp>
        <p:sp>
          <p:nvSpPr>
            <p:cNvPr id="54" name="任意多边形 53"/>
            <p:cNvSpPr/>
            <p:nvPr/>
          </p:nvSpPr>
          <p:spPr>
            <a:xfrm>
              <a:off x="1098018" y="3662660"/>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4</a:t>
              </a:r>
              <a:endParaRPr lang="zh-CN" altLang="en-US" sz="2800" dirty="0">
                <a:latin typeface="Arial" panose="020B0604020202020204" pitchFamily="34" charset="0"/>
                <a:cs typeface="Arial" panose="020B0604020202020204" pitchFamily="34" charset="0"/>
              </a:endParaRPr>
            </a:p>
          </p:txBody>
        </p:sp>
      </p:grpSp>
      <p:sp>
        <p:nvSpPr>
          <p:cNvPr id="20" name="矩形 19"/>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23"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27"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28"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29" name="文本框 28"/>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目录</a:t>
            </a:r>
            <a:endParaRPr lang="zh-CN" altLang="en-US" sz="2400" dirty="0">
              <a:solidFill>
                <a:schemeClr val="bg1"/>
              </a:solidFill>
              <a:latin typeface="黑体" panose="02010609060101010101" pitchFamily="49" charset="-122"/>
              <a:ea typeface="黑体" panose="02010609060101010101" pitchFamily="49" charset="-122"/>
            </a:endParaRPr>
          </a:p>
        </p:txBody>
      </p:sp>
      <p:sp>
        <p:nvSpPr>
          <p:cNvPr id="22" name="文本框 21">
            <a:extLst>
              <a:ext uri="{FF2B5EF4-FFF2-40B4-BE49-F238E27FC236}">
                <a16:creationId xmlns:a16="http://schemas.microsoft.com/office/drawing/2014/main" id="{6DDE803A-7FBD-469F-BF13-13EA64FC3F69}"/>
              </a:ext>
            </a:extLst>
          </p:cNvPr>
          <p:cNvSpPr txBox="1"/>
          <p:nvPr/>
        </p:nvSpPr>
        <p:spPr>
          <a:xfrm>
            <a:off x="241491" y="6482993"/>
            <a:ext cx="344136" cy="375007"/>
          </a:xfrm>
          <a:prstGeom prst="rect">
            <a:avLst/>
          </a:prstGeom>
          <a:noFill/>
        </p:spPr>
        <p:txBody>
          <a:bodyPr wrap="square" rtlCol="0">
            <a:spAutoFit/>
          </a:bodyPr>
          <a:lstStyle/>
          <a:p>
            <a:r>
              <a:rPr lang="en-US" altLang="zh-CN" dirty="0">
                <a:solidFill>
                  <a:schemeClr val="bg1"/>
                </a:solidFill>
              </a:rPr>
              <a:t>2</a:t>
            </a:r>
            <a:endParaRPr lang="zh-CN" altLang="en-US" dirty="0">
              <a:solidFill>
                <a:schemeClr val="bg1"/>
              </a:solidFill>
            </a:endParaRPr>
          </a:p>
        </p:txBody>
      </p:sp>
    </p:spTree>
    <p:extLst>
      <p:ext uri="{BB962C8B-B14F-4D97-AF65-F5344CB8AC3E}">
        <p14:creationId xmlns:p14="http://schemas.microsoft.com/office/powerpoint/2010/main" val="898646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相关文献</a:t>
            </a:r>
          </a:p>
        </p:txBody>
      </p:sp>
      <p:sp>
        <p:nvSpPr>
          <p:cNvPr id="15" name="文本框 14"/>
          <p:cNvSpPr txBox="1"/>
          <p:nvPr/>
        </p:nvSpPr>
        <p:spPr>
          <a:xfrm>
            <a:off x="658236" y="4590682"/>
            <a:ext cx="7957874" cy="646331"/>
          </a:xfrm>
          <a:prstGeom prst="rect">
            <a:avLst/>
          </a:prstGeom>
          <a:noFill/>
        </p:spPr>
        <p:txBody>
          <a:bodyPr wrap="square" rtlCol="0">
            <a:spAutoFit/>
          </a:bodyPr>
          <a:lstStyle/>
          <a:p>
            <a:r>
              <a:rPr lang="en-US" altLang="zh-CN" b="1" dirty="0">
                <a:latin typeface="Arial" panose="020B0604020202020204" pitchFamily="34" charset="0"/>
                <a:cs typeface="Arial" panose="020B0604020202020204" pitchFamily="34" charset="0"/>
              </a:rPr>
              <a:t>12</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Joint Geographical and Temporal Modeling based on Matrix Factorization for Point-of-Interest Recommendation</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ECIR 2020)</a:t>
            </a:r>
            <a:endParaRPr lang="zh-CN" altLang="en-US" b="1" dirty="0">
              <a:latin typeface="Arial" panose="020B0604020202020204" pitchFamily="34" charset="0"/>
              <a:cs typeface="Arial" panose="020B0604020202020204" pitchFamily="34" charset="0"/>
            </a:endParaRPr>
          </a:p>
        </p:txBody>
      </p:sp>
      <p:sp>
        <p:nvSpPr>
          <p:cNvPr id="13" name="文本框 12"/>
          <p:cNvSpPr txBox="1"/>
          <p:nvPr/>
        </p:nvSpPr>
        <p:spPr>
          <a:xfrm>
            <a:off x="1027702" y="5237013"/>
            <a:ext cx="6863138" cy="646331"/>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利用时空相关的矩阵分解兴趣点推荐</a:t>
            </a:r>
            <a:endParaRPr lang="en-US" altLang="zh-CN" dirty="0">
              <a:latin typeface="黑体" panose="02010609060101010101" pitchFamily="49" charset="-122"/>
              <a:ea typeface="黑体" panose="02010609060101010101" pitchFamily="49" charset="-122"/>
            </a:endParaRPr>
          </a:p>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使用空间聚类划分区域</a:t>
            </a:r>
          </a:p>
        </p:txBody>
      </p:sp>
      <p:sp>
        <p:nvSpPr>
          <p:cNvPr id="19" name="文本框 18"/>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20</a:t>
            </a:r>
            <a:endParaRPr lang="zh-CN" altLang="en-US" dirty="0">
              <a:solidFill>
                <a:schemeClr val="bg1"/>
              </a:solidFill>
            </a:endParaRPr>
          </a:p>
        </p:txBody>
      </p:sp>
      <p:sp>
        <p:nvSpPr>
          <p:cNvPr id="20" name="文本框 19">
            <a:extLst>
              <a:ext uri="{FF2B5EF4-FFF2-40B4-BE49-F238E27FC236}">
                <a16:creationId xmlns:a16="http://schemas.microsoft.com/office/drawing/2014/main" id="{7027C3B4-E9D0-4055-AE9E-FCAB94FAE447}"/>
              </a:ext>
            </a:extLst>
          </p:cNvPr>
          <p:cNvSpPr txBox="1"/>
          <p:nvPr/>
        </p:nvSpPr>
        <p:spPr>
          <a:xfrm>
            <a:off x="658236" y="2967335"/>
            <a:ext cx="7323700" cy="923330"/>
          </a:xfrm>
          <a:prstGeom prst="rect">
            <a:avLst/>
          </a:prstGeom>
          <a:noFill/>
        </p:spPr>
        <p:txBody>
          <a:bodyPr wrap="square" rtlCol="0">
            <a:spAutoFit/>
          </a:bodyPr>
          <a:lstStyle/>
          <a:p>
            <a:pPr algn="just"/>
            <a:r>
              <a:rPr lang="en-US" altLang="zh-CN" b="1" dirty="0">
                <a:latin typeface="Arial" panose="020B0604020202020204" pitchFamily="34" charset="0"/>
                <a:cs typeface="Arial" panose="020B0604020202020204" pitchFamily="34" charset="0"/>
              </a:rPr>
              <a:t>11</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GeoALM: POI Recommendation by Fusing Geographical Information and Adversarial Leaning Mechanism</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IJCAI 2019</a:t>
            </a:r>
            <a:r>
              <a:rPr lang="zh-CN" altLang="en-US" b="1" dirty="0">
                <a:latin typeface="Arial" panose="020B0604020202020204" pitchFamily="34" charset="0"/>
                <a:cs typeface="Arial" panose="020B0604020202020204" pitchFamily="34" charset="0"/>
              </a:rPr>
              <a:t>）</a:t>
            </a:r>
            <a:endParaRPr lang="zh-CN" altLang="zh-CN" b="1" dirty="0">
              <a:latin typeface="Arial" panose="020B0604020202020204" pitchFamily="34" charset="0"/>
              <a:cs typeface="Arial" panose="020B0604020202020204" pitchFamily="34" charset="0"/>
            </a:endParaRPr>
          </a:p>
          <a:p>
            <a:pPr marL="342900" indent="-342900" algn="just">
              <a:buFont typeface="+mj-lt"/>
              <a:buAutoNum type="arabicPeriod"/>
            </a:pPr>
            <a:endParaRPr lang="zh-CN" altLang="en-US" b="1" dirty="0">
              <a:latin typeface="Arial" panose="020B0604020202020204" pitchFamily="34" charset="0"/>
              <a:cs typeface="Arial" panose="020B0604020202020204" pitchFamily="34" charset="0"/>
            </a:endParaRPr>
          </a:p>
        </p:txBody>
      </p:sp>
      <p:sp>
        <p:nvSpPr>
          <p:cNvPr id="21" name="文本框 20">
            <a:extLst>
              <a:ext uri="{FF2B5EF4-FFF2-40B4-BE49-F238E27FC236}">
                <a16:creationId xmlns:a16="http://schemas.microsoft.com/office/drawing/2014/main" id="{D1D2A990-6FDC-47B0-A802-CCF8AD7A14F5}"/>
              </a:ext>
            </a:extLst>
          </p:cNvPr>
          <p:cNvSpPr txBox="1"/>
          <p:nvPr/>
        </p:nvSpPr>
        <p:spPr>
          <a:xfrm>
            <a:off x="1027702" y="3621185"/>
            <a:ext cx="7015476" cy="646331"/>
          </a:xfrm>
          <a:prstGeom prst="rect">
            <a:avLst/>
          </a:prstGeom>
          <a:noFill/>
        </p:spPr>
        <p:txBody>
          <a:bodyPr wrap="square" rtlCol="0">
            <a:spAutoFit/>
          </a:bodyPr>
          <a:lstStyle/>
          <a:p>
            <a:pPr marL="285750" indent="-285750">
              <a:buFont typeface="Wingdings" panose="05000000000000000000" pitchFamily="2" charset="2"/>
              <a:buChar char="l"/>
            </a:pPr>
            <a:r>
              <a:rPr lang="zh-CN" altLang="zh-CN" dirty="0">
                <a:latin typeface="黑体" panose="02010609060101010101" pitchFamily="49" charset="-122"/>
                <a:ea typeface="黑体" panose="02010609060101010101" pitchFamily="49" charset="-122"/>
              </a:rPr>
              <a:t>考虑</a:t>
            </a:r>
            <a:r>
              <a:rPr lang="en-US" altLang="zh-CN" dirty="0">
                <a:latin typeface="黑体" panose="02010609060101010101" pitchFamily="49" charset="-122"/>
                <a:ea typeface="黑体" panose="02010609060101010101" pitchFamily="49" charset="-122"/>
              </a:rPr>
              <a:t>Region</a:t>
            </a:r>
            <a:r>
              <a:rPr lang="zh-CN" altLang="zh-CN" dirty="0">
                <a:latin typeface="黑体" panose="02010609060101010101" pitchFamily="49" charset="-122"/>
                <a:ea typeface="黑体" panose="02010609060101010101" pitchFamily="49" charset="-122"/>
              </a:rPr>
              <a:t>和</a:t>
            </a:r>
            <a:r>
              <a:rPr lang="en-US" altLang="zh-CN" dirty="0">
                <a:latin typeface="黑体" panose="02010609060101010101" pitchFamily="49" charset="-122"/>
                <a:ea typeface="黑体" panose="02010609060101010101" pitchFamily="49" charset="-122"/>
              </a:rPr>
              <a:t>POI</a:t>
            </a:r>
            <a:r>
              <a:rPr lang="zh-CN" altLang="zh-CN" dirty="0">
                <a:latin typeface="黑体" panose="02010609060101010101" pitchFamily="49" charset="-122"/>
                <a:ea typeface="黑体" panose="02010609060101010101" pitchFamily="49" charset="-122"/>
              </a:rPr>
              <a:t>两种粒度的地理特征，网格化划分地理空间</a:t>
            </a:r>
            <a:endParaRPr lang="en-US" altLang="zh-CN" dirty="0">
              <a:latin typeface="黑体" panose="02010609060101010101" pitchFamily="49" charset="-122"/>
              <a:ea typeface="黑体" panose="02010609060101010101" pitchFamily="49" charset="-122"/>
            </a:endParaRPr>
          </a:p>
          <a:p>
            <a:pPr marL="285750" indent="-285750">
              <a:buFont typeface="Wingdings" panose="05000000000000000000" pitchFamily="2" charset="2"/>
              <a:buChar char="l"/>
            </a:pPr>
            <a:r>
              <a:rPr lang="zh-CN" altLang="zh-CN" dirty="0">
                <a:latin typeface="黑体" panose="02010609060101010101" pitchFamily="49" charset="-122"/>
                <a:ea typeface="黑体" panose="02010609060101010101" pitchFamily="49" charset="-122"/>
              </a:rPr>
              <a:t>用户对兴趣点的偏好包括：对</a:t>
            </a:r>
            <a:r>
              <a:rPr lang="en-US" altLang="zh-CN" dirty="0">
                <a:latin typeface="黑体" panose="02010609060101010101" pitchFamily="49" charset="-122"/>
                <a:ea typeface="黑体" panose="02010609060101010101" pitchFamily="49" charset="-122"/>
              </a:rPr>
              <a:t>POI</a:t>
            </a:r>
            <a:r>
              <a:rPr lang="zh-CN" altLang="zh-CN" dirty="0">
                <a:latin typeface="黑体" panose="02010609060101010101" pitchFamily="49" charset="-122"/>
                <a:ea typeface="黑体" panose="02010609060101010101" pitchFamily="49" charset="-122"/>
              </a:rPr>
              <a:t>所在区域的偏好和对</a:t>
            </a:r>
            <a:r>
              <a:rPr lang="en-US" altLang="zh-CN" dirty="0">
                <a:latin typeface="黑体" panose="02010609060101010101" pitchFamily="49" charset="-122"/>
                <a:ea typeface="黑体" panose="02010609060101010101" pitchFamily="49" charset="-122"/>
              </a:rPr>
              <a:t>POI</a:t>
            </a:r>
            <a:r>
              <a:rPr lang="zh-CN" altLang="zh-CN" dirty="0">
                <a:latin typeface="黑体" panose="02010609060101010101" pitchFamily="49" charset="-122"/>
                <a:ea typeface="黑体" panose="02010609060101010101" pitchFamily="49" charset="-122"/>
              </a:rPr>
              <a:t>的偏好</a:t>
            </a:r>
            <a:endParaRPr lang="zh-CN" altLang="en-US" dirty="0">
              <a:latin typeface="黑体" panose="02010609060101010101" pitchFamily="49" charset="-122"/>
              <a:ea typeface="黑体" panose="02010609060101010101" pitchFamily="49" charset="-122"/>
            </a:endParaRPr>
          </a:p>
        </p:txBody>
      </p:sp>
      <p:sp>
        <p:nvSpPr>
          <p:cNvPr id="22" name="文本框 21">
            <a:extLst>
              <a:ext uri="{FF2B5EF4-FFF2-40B4-BE49-F238E27FC236}">
                <a16:creationId xmlns:a16="http://schemas.microsoft.com/office/drawing/2014/main" id="{0F06DD09-20E9-4EA5-870A-449A18A28BF8}"/>
              </a:ext>
            </a:extLst>
          </p:cNvPr>
          <p:cNvSpPr txBox="1"/>
          <p:nvPr/>
        </p:nvSpPr>
        <p:spPr>
          <a:xfrm>
            <a:off x="658236" y="852002"/>
            <a:ext cx="7395907" cy="923330"/>
          </a:xfrm>
          <a:prstGeom prst="rect">
            <a:avLst/>
          </a:prstGeom>
          <a:noFill/>
        </p:spPr>
        <p:txBody>
          <a:bodyPr wrap="square" rtlCol="0">
            <a:spAutoFit/>
          </a:bodyPr>
          <a:lstStyle/>
          <a:p>
            <a:endParaRPr lang="en-US" altLang="zh-CN" b="1" dirty="0">
              <a:latin typeface="Arial" panose="020B0604020202020204" pitchFamily="34" charset="0"/>
              <a:cs typeface="Arial" panose="020B0604020202020204" pitchFamily="34" charset="0"/>
            </a:endParaRPr>
          </a:p>
          <a:p>
            <a:r>
              <a:rPr lang="en-US" altLang="zh-CN" b="1" dirty="0">
                <a:latin typeface="Arial" panose="020B0604020202020204" pitchFamily="34" charset="0"/>
                <a:cs typeface="Arial" panose="020B0604020202020204" pitchFamily="34" charset="0"/>
              </a:rPr>
              <a:t>10</a:t>
            </a:r>
            <a:r>
              <a:rPr lang="zh-CN" altLang="en-US" b="1" dirty="0">
                <a:latin typeface="Arial" panose="020B0604020202020204" pitchFamily="34" charset="0"/>
                <a:cs typeface="Arial" panose="020B0604020202020204" pitchFamily="34" charset="0"/>
              </a:rPr>
              <a:t>、</a:t>
            </a:r>
            <a:r>
              <a:rPr lang="en-US" altLang="zh-CN" b="1" dirty="0">
                <a:latin typeface="Arial" panose="020B0604020202020204" pitchFamily="34" charset="0"/>
                <a:cs typeface="Arial" panose="020B0604020202020204" pitchFamily="34" charset="0"/>
              </a:rPr>
              <a:t>Topic-Enhanced Memory Networks for </a:t>
            </a:r>
            <a:r>
              <a:rPr lang="en-US" altLang="zh-CN" b="1" dirty="0" err="1">
                <a:latin typeface="Arial" panose="020B0604020202020204" pitchFamily="34" charset="0"/>
                <a:cs typeface="Arial" panose="020B0604020202020204" pitchFamily="34" charset="0"/>
              </a:rPr>
              <a:t>Personalised</a:t>
            </a:r>
            <a:r>
              <a:rPr lang="en-US" altLang="zh-CN" b="1" dirty="0">
                <a:latin typeface="Arial" panose="020B0604020202020204" pitchFamily="34" charset="0"/>
                <a:cs typeface="Arial" panose="020B0604020202020204" pitchFamily="34" charset="0"/>
              </a:rPr>
              <a:t> Point-of-Interest Recommendation(KDD 2019)</a:t>
            </a:r>
            <a:endParaRPr lang="zh-CN" altLang="en-US" b="1" dirty="0">
              <a:latin typeface="Arial" panose="020B0604020202020204" pitchFamily="34" charset="0"/>
              <a:cs typeface="Arial" panose="020B0604020202020204" pitchFamily="34" charset="0"/>
            </a:endParaRPr>
          </a:p>
        </p:txBody>
      </p:sp>
      <p:sp>
        <p:nvSpPr>
          <p:cNvPr id="23" name="文本框 22">
            <a:extLst>
              <a:ext uri="{FF2B5EF4-FFF2-40B4-BE49-F238E27FC236}">
                <a16:creationId xmlns:a16="http://schemas.microsoft.com/office/drawing/2014/main" id="{8AA14EB3-759A-4C02-896A-36CE05829E8C}"/>
              </a:ext>
            </a:extLst>
          </p:cNvPr>
          <p:cNvSpPr txBox="1"/>
          <p:nvPr/>
        </p:nvSpPr>
        <p:spPr>
          <a:xfrm>
            <a:off x="1027702" y="1776437"/>
            <a:ext cx="7241507" cy="923330"/>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利用空间聚类划分区域，然后为每个区域生成主题</a:t>
            </a:r>
            <a:endParaRPr lang="en-US" altLang="zh-CN" dirty="0">
              <a:latin typeface="黑体" panose="02010609060101010101" pitchFamily="49" charset="-122"/>
              <a:ea typeface="黑体" panose="02010609060101010101" pitchFamily="49" charset="-122"/>
            </a:endParaRPr>
          </a:p>
          <a:p>
            <a:pPr marL="285750" indent="-285750">
              <a:buFont typeface="Wingdings" panose="05000000000000000000" pitchFamily="2" charset="2"/>
              <a:buChar char="l"/>
            </a:pPr>
            <a:r>
              <a:rPr lang="zh-CN" altLang="en-US" dirty="0">
                <a:latin typeface="黑体" panose="02010609060101010101" pitchFamily="49" charset="-122"/>
                <a:ea typeface="黑体" panose="02010609060101010101" pitchFamily="49" charset="-122"/>
              </a:rPr>
              <a:t>提出一种增强记忆网络模型，克服了传统模型中将用户访问记录嵌入到一个潜在向量对用户偏好建模（表示可解释性）方面的缺陷</a:t>
            </a:r>
          </a:p>
        </p:txBody>
      </p:sp>
    </p:spTree>
    <p:extLst>
      <p:ext uri="{BB962C8B-B14F-4D97-AF65-F5344CB8AC3E}">
        <p14:creationId xmlns:p14="http://schemas.microsoft.com/office/powerpoint/2010/main" val="31687985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单圆角矩形 3"/>
          <p:cNvSpPr/>
          <p:nvPr/>
        </p:nvSpPr>
        <p:spPr>
          <a:xfrm flipV="1">
            <a:off x="4250532" y="1383083"/>
            <a:ext cx="4237436" cy="3980259"/>
          </a:xfrm>
          <a:prstGeom prst="round1Rect">
            <a:avLst>
              <a:gd name="adj" fmla="val 970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dirty="0"/>
          </a:p>
        </p:txBody>
      </p:sp>
      <p:sp>
        <p:nvSpPr>
          <p:cNvPr id="5" name="单圆角矩形 4"/>
          <p:cNvSpPr/>
          <p:nvPr/>
        </p:nvSpPr>
        <p:spPr>
          <a:xfrm flipH="1">
            <a:off x="3477763" y="2147473"/>
            <a:ext cx="4367131" cy="667517"/>
          </a:xfrm>
          <a:prstGeom prst="round1Rect">
            <a:avLst>
              <a:gd name="adj" fmla="val 32752"/>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3300" dirty="0">
                <a:latin typeface="黑体" panose="02010609060101010101" pitchFamily="49" charset="-122"/>
                <a:ea typeface="黑体" panose="02010609060101010101" pitchFamily="49" charset="-122"/>
              </a:rPr>
              <a:t>总结</a:t>
            </a:r>
            <a:endParaRPr lang="zh-CN" altLang="en-US" sz="900" spc="-75" dirty="0">
              <a:latin typeface="黑体" panose="02010609060101010101" pitchFamily="49" charset="-122"/>
              <a:ea typeface="黑体" panose="02010609060101010101" pitchFamily="49" charset="-122"/>
            </a:endParaRPr>
          </a:p>
        </p:txBody>
      </p:sp>
      <p:sp>
        <p:nvSpPr>
          <p:cNvPr id="6" name="TextBox 5"/>
          <p:cNvSpPr txBox="1"/>
          <p:nvPr/>
        </p:nvSpPr>
        <p:spPr>
          <a:xfrm>
            <a:off x="5735972" y="3085676"/>
            <a:ext cx="2751996" cy="454035"/>
          </a:xfrm>
          <a:prstGeom prst="rect">
            <a:avLst/>
          </a:prstGeom>
          <a:noFill/>
        </p:spPr>
        <p:txBody>
          <a:bodyPr wrap="square">
            <a:spAutoFit/>
          </a:bodyPr>
          <a:lstStyle/>
          <a:p>
            <a:pPr>
              <a:lnSpc>
                <a:spcPct val="150000"/>
              </a:lnSpc>
              <a:defRPr/>
            </a:pPr>
            <a:r>
              <a:rPr lang="en-US" altLang="zh-CN" sz="1500" dirty="0">
                <a:solidFill>
                  <a:schemeClr val="tx1">
                    <a:lumMod val="85000"/>
                    <a:lumOff val="15000"/>
                  </a:schemeClr>
                </a:solidFill>
                <a:latin typeface="微软雅黑" pitchFamily="34" charset="-122"/>
                <a:ea typeface="微软雅黑" pitchFamily="34" charset="-122"/>
              </a:rPr>
              <a:t>——</a:t>
            </a:r>
            <a:r>
              <a:rPr lang="zh-CN" altLang="en-US"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rPr>
              <a:t>规律总结</a:t>
            </a:r>
            <a:endParaRPr lang="en-US" altLang="zh-CN"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endParaRPr>
          </a:p>
        </p:txBody>
      </p:sp>
      <p:grpSp>
        <p:nvGrpSpPr>
          <p:cNvPr id="16" name="组合 15"/>
          <p:cNvGrpSpPr/>
          <p:nvPr/>
        </p:nvGrpSpPr>
        <p:grpSpPr>
          <a:xfrm>
            <a:off x="7760348" y="4669945"/>
            <a:ext cx="941698" cy="715581"/>
            <a:chOff x="10318555" y="4969295"/>
            <a:chExt cx="1255597" cy="954108"/>
          </a:xfrm>
        </p:grpSpPr>
        <p:sp>
          <p:nvSpPr>
            <p:cNvPr id="8" name="椭圆 7"/>
            <p:cNvSpPr/>
            <p:nvPr/>
          </p:nvSpPr>
          <p:spPr>
            <a:xfrm>
              <a:off x="10318555" y="5140896"/>
              <a:ext cx="971342" cy="519350"/>
            </a:xfrm>
            <a:prstGeom prst="ellipse">
              <a:avLst/>
            </a:prstGeom>
            <a:solidFill>
              <a:srgbClr val="002060"/>
            </a:solidFill>
            <a:ln w="12700">
              <a:noFill/>
            </a:ln>
            <a:effectLst/>
          </p:spPr>
          <p:txBody>
            <a:bodyPr wrap="square" rtlCol="0" anchor="ctr">
              <a:spAutoFit/>
            </a:bodyPr>
            <a:lstStyle/>
            <a:p>
              <a:pPr algn="ctr"/>
              <a:endParaRPr lang="zh-CN" altLang="en-US" sz="1200" b="1" dirty="0">
                <a:solidFill>
                  <a:schemeClr val="bg1"/>
                </a:solidFill>
                <a:latin typeface="微软雅黑" pitchFamily="34" charset="-122"/>
                <a:ea typeface="微软雅黑" pitchFamily="34" charset="-122"/>
                <a:cs typeface="Lao UI" pitchFamily="34" charset="0"/>
              </a:endParaRPr>
            </a:p>
          </p:txBody>
        </p:sp>
        <p:sp>
          <p:nvSpPr>
            <p:cNvPr id="9" name="TextBox 8"/>
            <p:cNvSpPr txBox="1"/>
            <p:nvPr/>
          </p:nvSpPr>
          <p:spPr>
            <a:xfrm>
              <a:off x="10526974" y="4969295"/>
              <a:ext cx="1047178" cy="954108"/>
            </a:xfrm>
            <a:prstGeom prst="rect">
              <a:avLst/>
            </a:prstGeom>
            <a:noFill/>
          </p:spPr>
          <p:txBody>
            <a:bodyPr wrap="square" rtlCol="0">
              <a:spAutoFit/>
            </a:bodyPr>
            <a:lstStyle/>
            <a:p>
              <a:r>
                <a:rPr lang="en-US" altLang="zh-CN" sz="4050" b="1" dirty="0">
                  <a:solidFill>
                    <a:schemeClr val="bg1"/>
                  </a:solidFill>
                  <a:latin typeface="微软雅黑" panose="020B0503020204020204" pitchFamily="34" charset="-122"/>
                  <a:ea typeface="微软雅黑" panose="020B0503020204020204" pitchFamily="34" charset="-122"/>
                </a:rPr>
                <a:t>4</a:t>
              </a:r>
              <a:endParaRPr lang="zh-CN" altLang="en-US" sz="4050" b="1" dirty="0">
                <a:solidFill>
                  <a:schemeClr val="bg1"/>
                </a:solidFill>
                <a:latin typeface="微软雅黑" panose="020B0503020204020204" pitchFamily="34" charset="-122"/>
                <a:ea typeface="微软雅黑" panose="020B0503020204020204" pitchFamily="34" charset="-122"/>
              </a:endParaRPr>
            </a:p>
          </p:txBody>
        </p:sp>
      </p:gr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0091" y="3651676"/>
            <a:ext cx="1752308" cy="1314231"/>
          </a:xfrm>
          <a:prstGeom prst="rect">
            <a:avLst/>
          </a:prstGeom>
        </p:spPr>
      </p:pic>
      <p:sp>
        <p:nvSpPr>
          <p:cNvPr id="11" name="矩形 10"/>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13"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4"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5"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8" name="文本框 17"/>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21</a:t>
            </a:r>
            <a:endParaRPr lang="zh-CN" altLang="en-US" dirty="0">
              <a:solidFill>
                <a:schemeClr val="bg1"/>
              </a:solidFill>
            </a:endParaRPr>
          </a:p>
        </p:txBody>
      </p:sp>
      <p:sp>
        <p:nvSpPr>
          <p:cNvPr id="19" name="TextBox 5">
            <a:extLst>
              <a:ext uri="{FF2B5EF4-FFF2-40B4-BE49-F238E27FC236}">
                <a16:creationId xmlns:a16="http://schemas.microsoft.com/office/drawing/2014/main" id="{1E405220-9D96-4F14-8873-5799B6023899}"/>
              </a:ext>
            </a:extLst>
          </p:cNvPr>
          <p:cNvSpPr txBox="1"/>
          <p:nvPr/>
        </p:nvSpPr>
        <p:spPr>
          <a:xfrm>
            <a:off x="5735972" y="3581334"/>
            <a:ext cx="2751996" cy="454035"/>
          </a:xfrm>
          <a:prstGeom prst="rect">
            <a:avLst/>
          </a:prstGeom>
          <a:noFill/>
        </p:spPr>
        <p:txBody>
          <a:bodyPr wrap="square">
            <a:spAutoFit/>
          </a:bodyPr>
          <a:lstStyle/>
          <a:p>
            <a:pPr>
              <a:lnSpc>
                <a:spcPct val="150000"/>
              </a:lnSpc>
              <a:defRPr/>
            </a:pPr>
            <a:r>
              <a:rPr lang="en-US" altLang="zh-CN" sz="1500" dirty="0">
                <a:solidFill>
                  <a:schemeClr val="tx1">
                    <a:lumMod val="85000"/>
                    <a:lumOff val="15000"/>
                  </a:schemeClr>
                </a:solidFill>
                <a:latin typeface="微软雅黑" pitchFamily="34" charset="-122"/>
                <a:ea typeface="微软雅黑" pitchFamily="34" charset="-122"/>
              </a:rPr>
              <a:t>——</a:t>
            </a:r>
            <a:r>
              <a:rPr lang="zh-CN" altLang="en-US"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rPr>
              <a:t>研究方向</a:t>
            </a:r>
            <a:endParaRPr lang="en-US" altLang="zh-CN"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45462214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规律总结</a:t>
            </a:r>
          </a:p>
        </p:txBody>
      </p:sp>
      <p:sp>
        <p:nvSpPr>
          <p:cNvPr id="24" name="文本框 23"/>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22</a:t>
            </a:r>
            <a:endParaRPr lang="zh-CN" altLang="en-US" dirty="0">
              <a:solidFill>
                <a:schemeClr val="bg1"/>
              </a:solidFill>
            </a:endParaRPr>
          </a:p>
        </p:txBody>
      </p:sp>
      <p:sp>
        <p:nvSpPr>
          <p:cNvPr id="2" name="矩形 1">
            <a:extLst>
              <a:ext uri="{FF2B5EF4-FFF2-40B4-BE49-F238E27FC236}">
                <a16:creationId xmlns:a16="http://schemas.microsoft.com/office/drawing/2014/main" id="{D5748A24-70E1-4DF7-BE5C-0B8E980A7399}"/>
              </a:ext>
            </a:extLst>
          </p:cNvPr>
          <p:cNvSpPr/>
          <p:nvPr/>
        </p:nvSpPr>
        <p:spPr>
          <a:xfrm>
            <a:off x="511174" y="1272487"/>
            <a:ext cx="7683711" cy="4705327"/>
          </a:xfrm>
          <a:prstGeom prst="rect">
            <a:avLst/>
          </a:prstGeom>
        </p:spPr>
        <p:txBody>
          <a:bodyPr wrap="square">
            <a:spAutoFit/>
          </a:bodyPr>
          <a:lstStyle/>
          <a:p>
            <a:pPr fontAlgn="base">
              <a:lnSpc>
                <a:spcPct val="120000"/>
              </a:lnSpc>
              <a:spcBef>
                <a:spcPct val="0"/>
              </a:spcBef>
              <a:spcAft>
                <a:spcPct val="0"/>
              </a:spcAft>
              <a:defRPr/>
            </a:pPr>
            <a:r>
              <a:rPr lang="en-US" altLang="zh-CN" sz="2800" dirty="0">
                <a:latin typeface="黑体" panose="02010609060101010101" pitchFamily="49" charset="-122"/>
                <a:ea typeface="黑体" panose="02010609060101010101" pitchFamily="49" charset="-122"/>
              </a:rPr>
              <a:t>1</a:t>
            </a:r>
            <a:r>
              <a:rPr lang="zh-CN" altLang="en-US" sz="2800" dirty="0">
                <a:latin typeface="黑体" panose="02010609060101010101" pitchFamily="49" charset="-122"/>
                <a:ea typeface="黑体" panose="02010609060101010101" pitchFamily="49" charset="-122"/>
              </a:rPr>
              <a:t>、在一定范围内，区域划分数量越多推荐性能提升明显，超出阈值后效果趋于稳定。</a:t>
            </a:r>
            <a:endParaRPr lang="en-US" altLang="zh-CN" sz="2800" dirty="0">
              <a:latin typeface="黑体" panose="02010609060101010101" pitchFamily="49" charset="-122"/>
              <a:ea typeface="黑体" panose="02010609060101010101" pitchFamily="49" charset="-122"/>
            </a:endParaRPr>
          </a:p>
          <a:p>
            <a:pPr fontAlgn="base">
              <a:lnSpc>
                <a:spcPct val="120000"/>
              </a:lnSpc>
              <a:spcBef>
                <a:spcPct val="0"/>
              </a:spcBef>
              <a:spcAft>
                <a:spcPct val="0"/>
              </a:spcAft>
              <a:defRPr/>
            </a:pPr>
            <a:r>
              <a:rPr lang="en-US" altLang="zh-CN" sz="2800" dirty="0">
                <a:latin typeface="黑体" panose="02010609060101010101" pitchFamily="49" charset="-122"/>
                <a:ea typeface="黑体" panose="02010609060101010101" pitchFamily="49" charset="-122"/>
              </a:rPr>
              <a:t>2</a:t>
            </a:r>
            <a:r>
              <a:rPr lang="zh-CN" altLang="en-US" sz="2800" dirty="0">
                <a:latin typeface="黑体" panose="02010609060101010101" pitchFamily="49" charset="-122"/>
                <a:ea typeface="黑体" panose="02010609060101010101" pitchFamily="49" charset="-122"/>
              </a:rPr>
              <a:t>、在数据集中，数据稀疏性弱并且兴趣点响应偏度更平和会使区域提升效果更明显。</a:t>
            </a:r>
            <a:endParaRPr lang="en-US" altLang="zh-CN" sz="2800" dirty="0">
              <a:latin typeface="黑体" panose="02010609060101010101" pitchFamily="49" charset="-122"/>
              <a:ea typeface="黑体" panose="02010609060101010101" pitchFamily="49" charset="-122"/>
            </a:endParaRPr>
          </a:p>
          <a:p>
            <a:pPr fontAlgn="base">
              <a:lnSpc>
                <a:spcPct val="120000"/>
              </a:lnSpc>
              <a:spcBef>
                <a:spcPct val="0"/>
              </a:spcBef>
              <a:spcAft>
                <a:spcPct val="0"/>
              </a:spcAft>
              <a:defRPr/>
            </a:pPr>
            <a:r>
              <a:rPr lang="en-US" altLang="zh-CN" sz="2800" dirty="0">
                <a:latin typeface="黑体" panose="02010609060101010101" pitchFamily="49" charset="-122"/>
                <a:ea typeface="黑体" panose="02010609060101010101" pitchFamily="49" charset="-122"/>
              </a:rPr>
              <a:t>3</a:t>
            </a:r>
            <a:r>
              <a:rPr lang="zh-CN" altLang="en-US" sz="2800" dirty="0">
                <a:latin typeface="黑体" panose="02010609060101010101" pitchFamily="49" charset="-122"/>
                <a:ea typeface="黑体" panose="02010609060101010101" pitchFamily="49" charset="-122"/>
              </a:rPr>
              <a:t>、结合地理位置和语义信息共同划分区域，能使兴趣点推荐性能显著提升。</a:t>
            </a:r>
            <a:endParaRPr lang="en-US" altLang="zh-CN" sz="2800" dirty="0">
              <a:latin typeface="黑体" panose="02010609060101010101" pitchFamily="49" charset="-122"/>
              <a:ea typeface="黑体" panose="02010609060101010101" pitchFamily="49" charset="-122"/>
            </a:endParaRPr>
          </a:p>
          <a:p>
            <a:pPr fontAlgn="base">
              <a:lnSpc>
                <a:spcPct val="120000"/>
              </a:lnSpc>
              <a:spcBef>
                <a:spcPct val="0"/>
              </a:spcBef>
              <a:spcAft>
                <a:spcPct val="0"/>
              </a:spcAft>
              <a:defRPr/>
            </a:pPr>
            <a:r>
              <a:rPr lang="en-US" altLang="zh-CN" sz="2800" dirty="0">
                <a:latin typeface="黑体" panose="02010609060101010101" pitchFamily="49" charset="-122"/>
                <a:ea typeface="黑体" panose="02010609060101010101" pitchFamily="49" charset="-122"/>
              </a:rPr>
              <a:t>4</a:t>
            </a:r>
            <a:r>
              <a:rPr lang="zh-CN" altLang="en-US" sz="2800" dirty="0">
                <a:latin typeface="黑体" panose="02010609060101010101" pitchFamily="49" charset="-122"/>
                <a:ea typeface="黑体" panose="02010609060101010101" pitchFamily="49" charset="-122"/>
              </a:rPr>
              <a:t>、在</a:t>
            </a:r>
            <a:r>
              <a:rPr lang="en-US" altLang="zh-CN" sz="2800" dirty="0">
                <a:latin typeface="黑体" panose="02010609060101010101" pitchFamily="49" charset="-122"/>
                <a:ea typeface="黑体" panose="02010609060101010101" pitchFamily="49" charset="-122"/>
              </a:rPr>
              <a:t>yelp</a:t>
            </a:r>
            <a:r>
              <a:rPr lang="zh-CN" altLang="en-US" sz="2800" dirty="0">
                <a:latin typeface="黑体" panose="02010609060101010101" pitchFamily="49" charset="-122"/>
                <a:ea typeface="黑体" panose="02010609060101010101" pitchFamily="49" charset="-122"/>
              </a:rPr>
              <a:t>数据集上的性能提升优于在</a:t>
            </a:r>
            <a:r>
              <a:rPr lang="en-US" altLang="zh-CN" sz="2800" dirty="0">
                <a:latin typeface="黑体" panose="02010609060101010101" pitchFamily="49" charset="-122"/>
                <a:ea typeface="黑体" panose="02010609060101010101" pitchFamily="49" charset="-122"/>
              </a:rPr>
              <a:t>Twitter</a:t>
            </a:r>
            <a:r>
              <a:rPr lang="zh-CN" altLang="en-US" sz="2800" dirty="0">
                <a:latin typeface="黑体" panose="02010609060101010101" pitchFamily="49" charset="-122"/>
                <a:ea typeface="黑体" panose="02010609060101010101" pitchFamily="49" charset="-122"/>
              </a:rPr>
              <a:t>数据集，可能是因为</a:t>
            </a:r>
            <a:r>
              <a:rPr lang="en-US" altLang="zh-CN" sz="2800" dirty="0">
                <a:latin typeface="黑体" panose="02010609060101010101" pitchFamily="49" charset="-122"/>
                <a:ea typeface="黑体" panose="02010609060101010101" pitchFamily="49" charset="-122"/>
              </a:rPr>
              <a:t>yelp</a:t>
            </a:r>
            <a:r>
              <a:rPr lang="zh-CN" altLang="en-US" sz="2800" dirty="0">
                <a:latin typeface="黑体" panose="02010609060101010101" pitchFamily="49" charset="-122"/>
                <a:ea typeface="黑体" panose="02010609060101010101" pitchFamily="49" charset="-122"/>
              </a:rPr>
              <a:t>中，用户评论文本内容更长，可以获得更多的语义信息和用户偏好。</a:t>
            </a:r>
            <a:endParaRPr lang="en-US" altLang="zh-CN" sz="28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5264617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4312000"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研究方向：动态区域划分</a:t>
            </a:r>
          </a:p>
        </p:txBody>
      </p:sp>
      <p:sp>
        <p:nvSpPr>
          <p:cNvPr id="24" name="文本框 23"/>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23</a:t>
            </a:r>
            <a:endParaRPr lang="zh-CN" altLang="en-US" dirty="0">
              <a:solidFill>
                <a:schemeClr val="bg1"/>
              </a:solidFill>
            </a:endParaRPr>
          </a:p>
        </p:txBody>
      </p:sp>
      <p:sp>
        <p:nvSpPr>
          <p:cNvPr id="2" name="矩形 1">
            <a:extLst>
              <a:ext uri="{FF2B5EF4-FFF2-40B4-BE49-F238E27FC236}">
                <a16:creationId xmlns:a16="http://schemas.microsoft.com/office/drawing/2014/main" id="{D8D32ECA-4DEE-427C-B3CA-93D8BF97DAF9}"/>
              </a:ext>
            </a:extLst>
          </p:cNvPr>
          <p:cNvSpPr/>
          <p:nvPr/>
        </p:nvSpPr>
        <p:spPr>
          <a:xfrm>
            <a:off x="356146" y="938118"/>
            <a:ext cx="8230505" cy="2246769"/>
          </a:xfrm>
          <a:prstGeom prst="rect">
            <a:avLst/>
          </a:prstGeom>
        </p:spPr>
        <p:txBody>
          <a:bodyPr wrap="square">
            <a:spAutoFit/>
          </a:bodyPr>
          <a:lstStyle/>
          <a:p>
            <a:pPr algn="just"/>
            <a:r>
              <a:rPr lang="zh-CN" altLang="en-US" sz="2000" dirty="0">
                <a:latin typeface="Arial" panose="020B0604020202020204" pitchFamily="34" charset="0"/>
                <a:ea typeface="黑体" panose="02010609060101010101" pitchFamily="49" charset="-122"/>
                <a:cs typeface="Arial" panose="020B0604020202020204" pitchFamily="34" charset="0"/>
              </a:rPr>
              <a:t>动态区域应用</a:t>
            </a:r>
            <a:r>
              <a:rPr lang="zh-CN" altLang="en-US" sz="2000" dirty="0">
                <a:latin typeface="黑体" panose="02010609060101010101" pitchFamily="49" charset="-122"/>
                <a:ea typeface="黑体" panose="02010609060101010101" pitchFamily="49" charset="-122"/>
              </a:rPr>
              <a:t>场景：用户A在某商圈游玩，A位置不断移动，边逛边访问某些兴趣点（选择感兴趣的兴趣点）。A期望更快找到当前环境下与自己兴趣相符的兴趣点从而节约时间成本，对</a:t>
            </a:r>
            <a:r>
              <a:rPr lang="zh-CN" altLang="en-US" sz="2000" dirty="0">
                <a:solidFill>
                  <a:srgbClr val="FF0000"/>
                </a:solidFill>
                <a:latin typeface="黑体" panose="02010609060101010101" pitchFamily="49" charset="-122"/>
                <a:ea typeface="黑体" panose="02010609060101010101" pitchFamily="49" charset="-122"/>
              </a:rPr>
              <a:t>实时性要求较高</a:t>
            </a:r>
            <a:r>
              <a:rPr lang="zh-CN" altLang="en-US" sz="2000" dirty="0">
                <a:latin typeface="黑体" panose="02010609060101010101" pitchFamily="49" charset="-122"/>
                <a:ea typeface="黑体" panose="02010609060101010101" pitchFamily="49" charset="-122"/>
              </a:rPr>
              <a:t>。随着A位置的移动、周围环境发生改变，实时性要求使得需要感知环境的改变，因此</a:t>
            </a:r>
            <a:r>
              <a:rPr lang="zh-CN" altLang="en-US" sz="2000" dirty="0">
                <a:solidFill>
                  <a:srgbClr val="FF0000"/>
                </a:solidFill>
                <a:latin typeface="黑体" panose="02010609060101010101" pitchFamily="49" charset="-122"/>
                <a:ea typeface="黑体" panose="02010609060101010101" pitchFamily="49" charset="-122"/>
              </a:rPr>
              <a:t>传统以兴趣点位置为核心的静态区域环境一成不变</a:t>
            </a:r>
            <a:r>
              <a:rPr lang="zh-CN" altLang="en-US" sz="2000" dirty="0">
                <a:latin typeface="黑体" panose="02010609060101010101" pitchFamily="49" charset="-122"/>
                <a:ea typeface="黑体" panose="02010609060101010101" pitchFamily="49" charset="-122"/>
              </a:rPr>
              <a:t>，而</a:t>
            </a:r>
            <a:r>
              <a:rPr lang="zh-CN" altLang="en-US" sz="2000" dirty="0">
                <a:solidFill>
                  <a:srgbClr val="FF0000"/>
                </a:solidFill>
                <a:latin typeface="黑体" panose="02010609060101010101" pitchFamily="49" charset="-122"/>
                <a:ea typeface="黑体" panose="02010609060101010101" pitchFamily="49" charset="-122"/>
              </a:rPr>
              <a:t>以人位置为核心的区域环境随着A的移动不断动态改变</a:t>
            </a:r>
            <a:r>
              <a:rPr lang="zh-CN" altLang="en-US" sz="2000" dirty="0">
                <a:latin typeface="黑体" panose="02010609060101010101" pitchFamily="49" charset="-122"/>
                <a:ea typeface="黑体" panose="02010609060101010101" pitchFamily="49" charset="-122"/>
              </a:rPr>
              <a:t>，能帮助A更快感知当前环境下自己感兴趣的兴趣点，节约时间成本。</a:t>
            </a:r>
          </a:p>
        </p:txBody>
      </p:sp>
      <p:pic>
        <p:nvPicPr>
          <p:cNvPr id="11" name="图片 10">
            <a:extLst>
              <a:ext uri="{FF2B5EF4-FFF2-40B4-BE49-F238E27FC236}">
                <a16:creationId xmlns:a16="http://schemas.microsoft.com/office/drawing/2014/main" id="{2A47C94F-F077-4850-A51D-D48B121F1982}"/>
              </a:ext>
            </a:extLst>
          </p:cNvPr>
          <p:cNvPicPr>
            <a:picLocks noChangeAspect="1"/>
          </p:cNvPicPr>
          <p:nvPr/>
        </p:nvPicPr>
        <p:blipFill rotWithShape="1">
          <a:blip r:embed="rId4"/>
          <a:srcRect t="30733" r="15795"/>
          <a:stretch/>
        </p:blipFill>
        <p:spPr>
          <a:xfrm>
            <a:off x="1296007" y="3322173"/>
            <a:ext cx="6659979" cy="3008661"/>
          </a:xfrm>
          <a:prstGeom prst="rect">
            <a:avLst/>
          </a:prstGeom>
        </p:spPr>
      </p:pic>
      <p:pic>
        <p:nvPicPr>
          <p:cNvPr id="12" name="图片 11">
            <a:extLst>
              <a:ext uri="{FF2B5EF4-FFF2-40B4-BE49-F238E27FC236}">
                <a16:creationId xmlns:a16="http://schemas.microsoft.com/office/drawing/2014/main" id="{9C000997-A6E1-406C-B8A5-D6A4B7B10A71}"/>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62696" y="5465050"/>
            <a:ext cx="303416" cy="303416"/>
          </a:xfrm>
          <a:prstGeom prst="rect">
            <a:avLst/>
          </a:prstGeom>
        </p:spPr>
      </p:pic>
      <p:sp>
        <p:nvSpPr>
          <p:cNvPr id="13" name="任意多边形: 形状 12">
            <a:extLst>
              <a:ext uri="{FF2B5EF4-FFF2-40B4-BE49-F238E27FC236}">
                <a16:creationId xmlns:a16="http://schemas.microsoft.com/office/drawing/2014/main" id="{8D9C22A0-839B-42E3-9008-AF3D482E90DF}"/>
              </a:ext>
            </a:extLst>
          </p:cNvPr>
          <p:cNvSpPr/>
          <p:nvPr/>
        </p:nvSpPr>
        <p:spPr>
          <a:xfrm>
            <a:off x="4499755" y="5141171"/>
            <a:ext cx="940962" cy="808943"/>
          </a:xfrm>
          <a:custGeom>
            <a:avLst/>
            <a:gdLst>
              <a:gd name="connsiteX0" fmla="*/ 725556 w 1158492"/>
              <a:gd name="connsiteY0" fmla="*/ 0 h 1093305"/>
              <a:gd name="connsiteX1" fmla="*/ 457200 w 1158492"/>
              <a:gd name="connsiteY1" fmla="*/ 29818 h 1093305"/>
              <a:gd name="connsiteX2" fmla="*/ 357809 w 1158492"/>
              <a:gd name="connsiteY2" fmla="*/ 79513 h 1093305"/>
              <a:gd name="connsiteX3" fmla="*/ 238539 w 1158492"/>
              <a:gd name="connsiteY3" fmla="*/ 119270 h 1093305"/>
              <a:gd name="connsiteX4" fmla="*/ 159026 w 1158492"/>
              <a:gd name="connsiteY4" fmla="*/ 149087 h 1093305"/>
              <a:gd name="connsiteX5" fmla="*/ 139148 w 1158492"/>
              <a:gd name="connsiteY5" fmla="*/ 178905 h 1093305"/>
              <a:gd name="connsiteX6" fmla="*/ 129209 w 1158492"/>
              <a:gd name="connsiteY6" fmla="*/ 208722 h 1093305"/>
              <a:gd name="connsiteX7" fmla="*/ 89452 w 1158492"/>
              <a:gd name="connsiteY7" fmla="*/ 308113 h 1093305"/>
              <a:gd name="connsiteX8" fmla="*/ 59635 w 1158492"/>
              <a:gd name="connsiteY8" fmla="*/ 367748 h 1093305"/>
              <a:gd name="connsiteX9" fmla="*/ 49696 w 1158492"/>
              <a:gd name="connsiteY9" fmla="*/ 397565 h 1093305"/>
              <a:gd name="connsiteX10" fmla="*/ 29817 w 1158492"/>
              <a:gd name="connsiteY10" fmla="*/ 427383 h 1093305"/>
              <a:gd name="connsiteX11" fmla="*/ 0 w 1158492"/>
              <a:gd name="connsiteY11" fmla="*/ 487018 h 1093305"/>
              <a:gd name="connsiteX12" fmla="*/ 9939 w 1158492"/>
              <a:gd name="connsiteY12" fmla="*/ 785192 h 1093305"/>
              <a:gd name="connsiteX13" fmla="*/ 39756 w 1158492"/>
              <a:gd name="connsiteY13" fmla="*/ 815009 h 1093305"/>
              <a:gd name="connsiteX14" fmla="*/ 69574 w 1158492"/>
              <a:gd name="connsiteY14" fmla="*/ 854765 h 1093305"/>
              <a:gd name="connsiteX15" fmla="*/ 139148 w 1158492"/>
              <a:gd name="connsiteY15" fmla="*/ 914400 h 1093305"/>
              <a:gd name="connsiteX16" fmla="*/ 168965 w 1158492"/>
              <a:gd name="connsiteY16" fmla="*/ 924339 h 1093305"/>
              <a:gd name="connsiteX17" fmla="*/ 208722 w 1158492"/>
              <a:gd name="connsiteY17" fmla="*/ 964096 h 1093305"/>
              <a:gd name="connsiteX18" fmla="*/ 337930 w 1158492"/>
              <a:gd name="connsiteY18" fmla="*/ 1033670 h 1093305"/>
              <a:gd name="connsiteX19" fmla="*/ 556591 w 1158492"/>
              <a:gd name="connsiteY19" fmla="*/ 1093305 h 1093305"/>
              <a:gd name="connsiteX20" fmla="*/ 775252 w 1158492"/>
              <a:gd name="connsiteY20" fmla="*/ 1083365 h 1093305"/>
              <a:gd name="connsiteX21" fmla="*/ 864704 w 1158492"/>
              <a:gd name="connsiteY21" fmla="*/ 1023731 h 1093305"/>
              <a:gd name="connsiteX22" fmla="*/ 934278 w 1158492"/>
              <a:gd name="connsiteY22" fmla="*/ 983974 h 1093305"/>
              <a:gd name="connsiteX23" fmla="*/ 1003852 w 1158492"/>
              <a:gd name="connsiteY23" fmla="*/ 924339 h 1093305"/>
              <a:gd name="connsiteX24" fmla="*/ 1073426 w 1158492"/>
              <a:gd name="connsiteY24" fmla="*/ 854765 h 1093305"/>
              <a:gd name="connsiteX25" fmla="*/ 1103243 w 1158492"/>
              <a:gd name="connsiteY25" fmla="*/ 824948 h 1093305"/>
              <a:gd name="connsiteX26" fmla="*/ 1143000 w 1158492"/>
              <a:gd name="connsiteY26" fmla="*/ 765313 h 1093305"/>
              <a:gd name="connsiteX27" fmla="*/ 1133061 w 1158492"/>
              <a:gd name="connsiteY27" fmla="*/ 506896 h 1093305"/>
              <a:gd name="connsiteX28" fmla="*/ 1123122 w 1158492"/>
              <a:gd name="connsiteY28" fmla="*/ 477078 h 1093305"/>
              <a:gd name="connsiteX29" fmla="*/ 1063487 w 1158492"/>
              <a:gd name="connsiteY29" fmla="*/ 417444 h 1093305"/>
              <a:gd name="connsiteX30" fmla="*/ 1003852 w 1158492"/>
              <a:gd name="connsiteY30" fmla="*/ 308113 h 1093305"/>
              <a:gd name="connsiteX31" fmla="*/ 974035 w 1158492"/>
              <a:gd name="connsiteY31" fmla="*/ 288235 h 1093305"/>
              <a:gd name="connsiteX32" fmla="*/ 954156 w 1158492"/>
              <a:gd name="connsiteY32" fmla="*/ 258418 h 1093305"/>
              <a:gd name="connsiteX33" fmla="*/ 884582 w 1158492"/>
              <a:gd name="connsiteY33" fmla="*/ 198783 h 1093305"/>
              <a:gd name="connsiteX34" fmla="*/ 874643 w 1158492"/>
              <a:gd name="connsiteY34" fmla="*/ 168965 h 1093305"/>
              <a:gd name="connsiteX35" fmla="*/ 815009 w 1158492"/>
              <a:gd name="connsiteY35" fmla="*/ 119270 h 1093305"/>
              <a:gd name="connsiteX36" fmla="*/ 765313 w 1158492"/>
              <a:gd name="connsiteY36" fmla="*/ 29818 h 1093305"/>
              <a:gd name="connsiteX37" fmla="*/ 725556 w 1158492"/>
              <a:gd name="connsiteY37" fmla="*/ 0 h 1093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58492" h="1093305">
                <a:moveTo>
                  <a:pt x="725556" y="0"/>
                </a:moveTo>
                <a:cubicBezTo>
                  <a:pt x="651156" y="4133"/>
                  <a:pt x="535915" y="818"/>
                  <a:pt x="457200" y="29818"/>
                </a:cubicBezTo>
                <a:cubicBezTo>
                  <a:pt x="422443" y="42623"/>
                  <a:pt x="392092" y="65488"/>
                  <a:pt x="357809" y="79513"/>
                </a:cubicBezTo>
                <a:cubicBezTo>
                  <a:pt x="319022" y="95380"/>
                  <a:pt x="277449" y="103706"/>
                  <a:pt x="238539" y="119270"/>
                </a:cubicBezTo>
                <a:cubicBezTo>
                  <a:pt x="179116" y="143039"/>
                  <a:pt x="205769" y="133506"/>
                  <a:pt x="159026" y="149087"/>
                </a:cubicBezTo>
                <a:cubicBezTo>
                  <a:pt x="152400" y="159026"/>
                  <a:pt x="144490" y="168221"/>
                  <a:pt x="139148" y="178905"/>
                </a:cubicBezTo>
                <a:cubicBezTo>
                  <a:pt x="134463" y="188276"/>
                  <a:pt x="132970" y="198944"/>
                  <a:pt x="129209" y="208722"/>
                </a:cubicBezTo>
                <a:cubicBezTo>
                  <a:pt x="116400" y="242026"/>
                  <a:pt x="105410" y="276197"/>
                  <a:pt x="89452" y="308113"/>
                </a:cubicBezTo>
                <a:cubicBezTo>
                  <a:pt x="79513" y="327991"/>
                  <a:pt x="68661" y="347439"/>
                  <a:pt x="59635" y="367748"/>
                </a:cubicBezTo>
                <a:cubicBezTo>
                  <a:pt x="55380" y="377322"/>
                  <a:pt x="54381" y="388194"/>
                  <a:pt x="49696" y="397565"/>
                </a:cubicBezTo>
                <a:cubicBezTo>
                  <a:pt x="44354" y="408249"/>
                  <a:pt x="35618" y="416941"/>
                  <a:pt x="29817" y="427383"/>
                </a:cubicBezTo>
                <a:cubicBezTo>
                  <a:pt x="19024" y="446811"/>
                  <a:pt x="9939" y="467140"/>
                  <a:pt x="0" y="487018"/>
                </a:cubicBezTo>
                <a:cubicBezTo>
                  <a:pt x="3313" y="586409"/>
                  <a:pt x="-2027" y="686468"/>
                  <a:pt x="9939" y="785192"/>
                </a:cubicBezTo>
                <a:cubicBezTo>
                  <a:pt x="11630" y="799146"/>
                  <a:pt x="30608" y="804337"/>
                  <a:pt x="39756" y="815009"/>
                </a:cubicBezTo>
                <a:cubicBezTo>
                  <a:pt x="50537" y="827586"/>
                  <a:pt x="58793" y="842188"/>
                  <a:pt x="69574" y="854765"/>
                </a:cubicBezTo>
                <a:cubicBezTo>
                  <a:pt x="86496" y="874508"/>
                  <a:pt x="117147" y="901828"/>
                  <a:pt x="139148" y="914400"/>
                </a:cubicBezTo>
                <a:cubicBezTo>
                  <a:pt x="148244" y="919598"/>
                  <a:pt x="159026" y="921026"/>
                  <a:pt x="168965" y="924339"/>
                </a:cubicBezTo>
                <a:cubicBezTo>
                  <a:pt x="182217" y="937591"/>
                  <a:pt x="192651" y="954454"/>
                  <a:pt x="208722" y="964096"/>
                </a:cubicBezTo>
                <a:cubicBezTo>
                  <a:pt x="241355" y="983676"/>
                  <a:pt x="306289" y="1024364"/>
                  <a:pt x="337930" y="1033670"/>
                </a:cubicBezTo>
                <a:cubicBezTo>
                  <a:pt x="523103" y="1088132"/>
                  <a:pt x="449329" y="1071850"/>
                  <a:pt x="556591" y="1093305"/>
                </a:cubicBezTo>
                <a:cubicBezTo>
                  <a:pt x="629478" y="1089992"/>
                  <a:pt x="702771" y="1091728"/>
                  <a:pt x="775252" y="1083365"/>
                </a:cubicBezTo>
                <a:cubicBezTo>
                  <a:pt x="803359" y="1080122"/>
                  <a:pt x="847286" y="1035343"/>
                  <a:pt x="864704" y="1023731"/>
                </a:cubicBezTo>
                <a:cubicBezTo>
                  <a:pt x="886929" y="1008915"/>
                  <a:pt x="911087" y="997226"/>
                  <a:pt x="934278" y="983974"/>
                </a:cubicBezTo>
                <a:cubicBezTo>
                  <a:pt x="1010673" y="882117"/>
                  <a:pt x="915571" y="996570"/>
                  <a:pt x="1003852" y="924339"/>
                </a:cubicBezTo>
                <a:cubicBezTo>
                  <a:pt x="1029236" y="903570"/>
                  <a:pt x="1050235" y="877956"/>
                  <a:pt x="1073426" y="854765"/>
                </a:cubicBezTo>
                <a:cubicBezTo>
                  <a:pt x="1083365" y="844826"/>
                  <a:pt x="1095446" y="836643"/>
                  <a:pt x="1103243" y="824948"/>
                </a:cubicBezTo>
                <a:lnTo>
                  <a:pt x="1143000" y="765313"/>
                </a:lnTo>
                <a:cubicBezTo>
                  <a:pt x="1169838" y="657963"/>
                  <a:pt x="1158741" y="720899"/>
                  <a:pt x="1133061" y="506896"/>
                </a:cubicBezTo>
                <a:cubicBezTo>
                  <a:pt x="1131813" y="496494"/>
                  <a:pt x="1129554" y="485348"/>
                  <a:pt x="1123122" y="477078"/>
                </a:cubicBezTo>
                <a:cubicBezTo>
                  <a:pt x="1105863" y="454888"/>
                  <a:pt x="1063487" y="417444"/>
                  <a:pt x="1063487" y="417444"/>
                </a:cubicBezTo>
                <a:cubicBezTo>
                  <a:pt x="1051590" y="387702"/>
                  <a:pt x="1030937" y="326170"/>
                  <a:pt x="1003852" y="308113"/>
                </a:cubicBezTo>
                <a:lnTo>
                  <a:pt x="974035" y="288235"/>
                </a:lnTo>
                <a:cubicBezTo>
                  <a:pt x="967409" y="278296"/>
                  <a:pt x="961618" y="267746"/>
                  <a:pt x="954156" y="258418"/>
                </a:cubicBezTo>
                <a:cubicBezTo>
                  <a:pt x="938650" y="239035"/>
                  <a:pt x="897741" y="209310"/>
                  <a:pt x="884582" y="198783"/>
                </a:cubicBezTo>
                <a:cubicBezTo>
                  <a:pt x="881269" y="188844"/>
                  <a:pt x="880454" y="177682"/>
                  <a:pt x="874643" y="168965"/>
                </a:cubicBezTo>
                <a:cubicBezTo>
                  <a:pt x="859338" y="146007"/>
                  <a:pt x="837010" y="133937"/>
                  <a:pt x="815009" y="119270"/>
                </a:cubicBezTo>
                <a:cubicBezTo>
                  <a:pt x="802510" y="81775"/>
                  <a:pt x="799488" y="63995"/>
                  <a:pt x="765313" y="29818"/>
                </a:cubicBezTo>
                <a:lnTo>
                  <a:pt x="725556" y="0"/>
                </a:lnTo>
                <a:close/>
              </a:path>
            </a:pathLst>
          </a:custGeom>
          <a:solidFill>
            <a:srgbClr val="FF0000">
              <a:alpha val="24000"/>
            </a:srgbClr>
          </a:solidFill>
          <a:ln>
            <a:solidFill>
              <a:srgbClr val="D696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3">
            <a:extLst>
              <a:ext uri="{FF2B5EF4-FFF2-40B4-BE49-F238E27FC236}">
                <a16:creationId xmlns:a16="http://schemas.microsoft.com/office/drawing/2014/main" id="{AF103243-FFBC-4D3F-B755-2B256D83C892}"/>
              </a:ext>
            </a:extLst>
          </p:cNvPr>
          <p:cNvSpPr/>
          <p:nvPr/>
        </p:nvSpPr>
        <p:spPr>
          <a:xfrm rot="8085680">
            <a:off x="4079890" y="3743673"/>
            <a:ext cx="839729" cy="846755"/>
          </a:xfrm>
          <a:custGeom>
            <a:avLst/>
            <a:gdLst>
              <a:gd name="connsiteX0" fmla="*/ 725556 w 1158492"/>
              <a:gd name="connsiteY0" fmla="*/ 0 h 1093305"/>
              <a:gd name="connsiteX1" fmla="*/ 457200 w 1158492"/>
              <a:gd name="connsiteY1" fmla="*/ 29818 h 1093305"/>
              <a:gd name="connsiteX2" fmla="*/ 357809 w 1158492"/>
              <a:gd name="connsiteY2" fmla="*/ 79513 h 1093305"/>
              <a:gd name="connsiteX3" fmla="*/ 238539 w 1158492"/>
              <a:gd name="connsiteY3" fmla="*/ 119270 h 1093305"/>
              <a:gd name="connsiteX4" fmla="*/ 159026 w 1158492"/>
              <a:gd name="connsiteY4" fmla="*/ 149087 h 1093305"/>
              <a:gd name="connsiteX5" fmla="*/ 139148 w 1158492"/>
              <a:gd name="connsiteY5" fmla="*/ 178905 h 1093305"/>
              <a:gd name="connsiteX6" fmla="*/ 129209 w 1158492"/>
              <a:gd name="connsiteY6" fmla="*/ 208722 h 1093305"/>
              <a:gd name="connsiteX7" fmla="*/ 89452 w 1158492"/>
              <a:gd name="connsiteY7" fmla="*/ 308113 h 1093305"/>
              <a:gd name="connsiteX8" fmla="*/ 59635 w 1158492"/>
              <a:gd name="connsiteY8" fmla="*/ 367748 h 1093305"/>
              <a:gd name="connsiteX9" fmla="*/ 49696 w 1158492"/>
              <a:gd name="connsiteY9" fmla="*/ 397565 h 1093305"/>
              <a:gd name="connsiteX10" fmla="*/ 29817 w 1158492"/>
              <a:gd name="connsiteY10" fmla="*/ 427383 h 1093305"/>
              <a:gd name="connsiteX11" fmla="*/ 0 w 1158492"/>
              <a:gd name="connsiteY11" fmla="*/ 487018 h 1093305"/>
              <a:gd name="connsiteX12" fmla="*/ 9939 w 1158492"/>
              <a:gd name="connsiteY12" fmla="*/ 785192 h 1093305"/>
              <a:gd name="connsiteX13" fmla="*/ 39756 w 1158492"/>
              <a:gd name="connsiteY13" fmla="*/ 815009 h 1093305"/>
              <a:gd name="connsiteX14" fmla="*/ 69574 w 1158492"/>
              <a:gd name="connsiteY14" fmla="*/ 854765 h 1093305"/>
              <a:gd name="connsiteX15" fmla="*/ 139148 w 1158492"/>
              <a:gd name="connsiteY15" fmla="*/ 914400 h 1093305"/>
              <a:gd name="connsiteX16" fmla="*/ 168965 w 1158492"/>
              <a:gd name="connsiteY16" fmla="*/ 924339 h 1093305"/>
              <a:gd name="connsiteX17" fmla="*/ 208722 w 1158492"/>
              <a:gd name="connsiteY17" fmla="*/ 964096 h 1093305"/>
              <a:gd name="connsiteX18" fmla="*/ 337930 w 1158492"/>
              <a:gd name="connsiteY18" fmla="*/ 1033670 h 1093305"/>
              <a:gd name="connsiteX19" fmla="*/ 556591 w 1158492"/>
              <a:gd name="connsiteY19" fmla="*/ 1093305 h 1093305"/>
              <a:gd name="connsiteX20" fmla="*/ 775252 w 1158492"/>
              <a:gd name="connsiteY20" fmla="*/ 1083365 h 1093305"/>
              <a:gd name="connsiteX21" fmla="*/ 864704 w 1158492"/>
              <a:gd name="connsiteY21" fmla="*/ 1023731 h 1093305"/>
              <a:gd name="connsiteX22" fmla="*/ 934278 w 1158492"/>
              <a:gd name="connsiteY22" fmla="*/ 983974 h 1093305"/>
              <a:gd name="connsiteX23" fmla="*/ 1003852 w 1158492"/>
              <a:gd name="connsiteY23" fmla="*/ 924339 h 1093305"/>
              <a:gd name="connsiteX24" fmla="*/ 1073426 w 1158492"/>
              <a:gd name="connsiteY24" fmla="*/ 854765 h 1093305"/>
              <a:gd name="connsiteX25" fmla="*/ 1103243 w 1158492"/>
              <a:gd name="connsiteY25" fmla="*/ 824948 h 1093305"/>
              <a:gd name="connsiteX26" fmla="*/ 1143000 w 1158492"/>
              <a:gd name="connsiteY26" fmla="*/ 765313 h 1093305"/>
              <a:gd name="connsiteX27" fmla="*/ 1133061 w 1158492"/>
              <a:gd name="connsiteY27" fmla="*/ 506896 h 1093305"/>
              <a:gd name="connsiteX28" fmla="*/ 1123122 w 1158492"/>
              <a:gd name="connsiteY28" fmla="*/ 477078 h 1093305"/>
              <a:gd name="connsiteX29" fmla="*/ 1063487 w 1158492"/>
              <a:gd name="connsiteY29" fmla="*/ 417444 h 1093305"/>
              <a:gd name="connsiteX30" fmla="*/ 1003852 w 1158492"/>
              <a:gd name="connsiteY30" fmla="*/ 308113 h 1093305"/>
              <a:gd name="connsiteX31" fmla="*/ 974035 w 1158492"/>
              <a:gd name="connsiteY31" fmla="*/ 288235 h 1093305"/>
              <a:gd name="connsiteX32" fmla="*/ 954156 w 1158492"/>
              <a:gd name="connsiteY32" fmla="*/ 258418 h 1093305"/>
              <a:gd name="connsiteX33" fmla="*/ 884582 w 1158492"/>
              <a:gd name="connsiteY33" fmla="*/ 198783 h 1093305"/>
              <a:gd name="connsiteX34" fmla="*/ 874643 w 1158492"/>
              <a:gd name="connsiteY34" fmla="*/ 168965 h 1093305"/>
              <a:gd name="connsiteX35" fmla="*/ 815009 w 1158492"/>
              <a:gd name="connsiteY35" fmla="*/ 119270 h 1093305"/>
              <a:gd name="connsiteX36" fmla="*/ 765313 w 1158492"/>
              <a:gd name="connsiteY36" fmla="*/ 29818 h 1093305"/>
              <a:gd name="connsiteX37" fmla="*/ 725556 w 1158492"/>
              <a:gd name="connsiteY37" fmla="*/ 0 h 1093305"/>
              <a:gd name="connsiteX0" fmla="*/ 710995 w 1158492"/>
              <a:gd name="connsiteY0" fmla="*/ 0 h 1112155"/>
              <a:gd name="connsiteX1" fmla="*/ 457200 w 1158492"/>
              <a:gd name="connsiteY1" fmla="*/ 48668 h 1112155"/>
              <a:gd name="connsiteX2" fmla="*/ 357809 w 1158492"/>
              <a:gd name="connsiteY2" fmla="*/ 98363 h 1112155"/>
              <a:gd name="connsiteX3" fmla="*/ 238539 w 1158492"/>
              <a:gd name="connsiteY3" fmla="*/ 138120 h 1112155"/>
              <a:gd name="connsiteX4" fmla="*/ 159026 w 1158492"/>
              <a:gd name="connsiteY4" fmla="*/ 167937 h 1112155"/>
              <a:gd name="connsiteX5" fmla="*/ 139148 w 1158492"/>
              <a:gd name="connsiteY5" fmla="*/ 197755 h 1112155"/>
              <a:gd name="connsiteX6" fmla="*/ 129209 w 1158492"/>
              <a:gd name="connsiteY6" fmla="*/ 227572 h 1112155"/>
              <a:gd name="connsiteX7" fmla="*/ 89452 w 1158492"/>
              <a:gd name="connsiteY7" fmla="*/ 326963 h 1112155"/>
              <a:gd name="connsiteX8" fmla="*/ 59635 w 1158492"/>
              <a:gd name="connsiteY8" fmla="*/ 386598 h 1112155"/>
              <a:gd name="connsiteX9" fmla="*/ 49696 w 1158492"/>
              <a:gd name="connsiteY9" fmla="*/ 416415 h 1112155"/>
              <a:gd name="connsiteX10" fmla="*/ 29817 w 1158492"/>
              <a:gd name="connsiteY10" fmla="*/ 446233 h 1112155"/>
              <a:gd name="connsiteX11" fmla="*/ 0 w 1158492"/>
              <a:gd name="connsiteY11" fmla="*/ 505868 h 1112155"/>
              <a:gd name="connsiteX12" fmla="*/ 9939 w 1158492"/>
              <a:gd name="connsiteY12" fmla="*/ 804042 h 1112155"/>
              <a:gd name="connsiteX13" fmla="*/ 39756 w 1158492"/>
              <a:gd name="connsiteY13" fmla="*/ 833859 h 1112155"/>
              <a:gd name="connsiteX14" fmla="*/ 69574 w 1158492"/>
              <a:gd name="connsiteY14" fmla="*/ 873615 h 1112155"/>
              <a:gd name="connsiteX15" fmla="*/ 139148 w 1158492"/>
              <a:gd name="connsiteY15" fmla="*/ 933250 h 1112155"/>
              <a:gd name="connsiteX16" fmla="*/ 168965 w 1158492"/>
              <a:gd name="connsiteY16" fmla="*/ 943189 h 1112155"/>
              <a:gd name="connsiteX17" fmla="*/ 208722 w 1158492"/>
              <a:gd name="connsiteY17" fmla="*/ 982946 h 1112155"/>
              <a:gd name="connsiteX18" fmla="*/ 337930 w 1158492"/>
              <a:gd name="connsiteY18" fmla="*/ 1052520 h 1112155"/>
              <a:gd name="connsiteX19" fmla="*/ 556591 w 1158492"/>
              <a:gd name="connsiteY19" fmla="*/ 1112155 h 1112155"/>
              <a:gd name="connsiteX20" fmla="*/ 775252 w 1158492"/>
              <a:gd name="connsiteY20" fmla="*/ 1102215 h 1112155"/>
              <a:gd name="connsiteX21" fmla="*/ 864704 w 1158492"/>
              <a:gd name="connsiteY21" fmla="*/ 1042581 h 1112155"/>
              <a:gd name="connsiteX22" fmla="*/ 934278 w 1158492"/>
              <a:gd name="connsiteY22" fmla="*/ 1002824 h 1112155"/>
              <a:gd name="connsiteX23" fmla="*/ 1003852 w 1158492"/>
              <a:gd name="connsiteY23" fmla="*/ 943189 h 1112155"/>
              <a:gd name="connsiteX24" fmla="*/ 1073426 w 1158492"/>
              <a:gd name="connsiteY24" fmla="*/ 873615 h 1112155"/>
              <a:gd name="connsiteX25" fmla="*/ 1103243 w 1158492"/>
              <a:gd name="connsiteY25" fmla="*/ 843798 h 1112155"/>
              <a:gd name="connsiteX26" fmla="*/ 1143000 w 1158492"/>
              <a:gd name="connsiteY26" fmla="*/ 784163 h 1112155"/>
              <a:gd name="connsiteX27" fmla="*/ 1133061 w 1158492"/>
              <a:gd name="connsiteY27" fmla="*/ 525746 h 1112155"/>
              <a:gd name="connsiteX28" fmla="*/ 1123122 w 1158492"/>
              <a:gd name="connsiteY28" fmla="*/ 495928 h 1112155"/>
              <a:gd name="connsiteX29" fmla="*/ 1063487 w 1158492"/>
              <a:gd name="connsiteY29" fmla="*/ 436294 h 1112155"/>
              <a:gd name="connsiteX30" fmla="*/ 1003852 w 1158492"/>
              <a:gd name="connsiteY30" fmla="*/ 326963 h 1112155"/>
              <a:gd name="connsiteX31" fmla="*/ 974035 w 1158492"/>
              <a:gd name="connsiteY31" fmla="*/ 307085 h 1112155"/>
              <a:gd name="connsiteX32" fmla="*/ 954156 w 1158492"/>
              <a:gd name="connsiteY32" fmla="*/ 277268 h 1112155"/>
              <a:gd name="connsiteX33" fmla="*/ 884582 w 1158492"/>
              <a:gd name="connsiteY33" fmla="*/ 217633 h 1112155"/>
              <a:gd name="connsiteX34" fmla="*/ 874643 w 1158492"/>
              <a:gd name="connsiteY34" fmla="*/ 187815 h 1112155"/>
              <a:gd name="connsiteX35" fmla="*/ 815009 w 1158492"/>
              <a:gd name="connsiteY35" fmla="*/ 138120 h 1112155"/>
              <a:gd name="connsiteX36" fmla="*/ 765313 w 1158492"/>
              <a:gd name="connsiteY36" fmla="*/ 48668 h 1112155"/>
              <a:gd name="connsiteX37" fmla="*/ 710995 w 1158492"/>
              <a:gd name="connsiteY37" fmla="*/ 0 h 1112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158492" h="1112155">
                <a:moveTo>
                  <a:pt x="710995" y="0"/>
                </a:moveTo>
                <a:cubicBezTo>
                  <a:pt x="636595" y="4133"/>
                  <a:pt x="516064" y="32274"/>
                  <a:pt x="457200" y="48668"/>
                </a:cubicBezTo>
                <a:cubicBezTo>
                  <a:pt x="398336" y="65062"/>
                  <a:pt x="392092" y="84338"/>
                  <a:pt x="357809" y="98363"/>
                </a:cubicBezTo>
                <a:cubicBezTo>
                  <a:pt x="319022" y="114230"/>
                  <a:pt x="277449" y="122556"/>
                  <a:pt x="238539" y="138120"/>
                </a:cubicBezTo>
                <a:cubicBezTo>
                  <a:pt x="179116" y="161889"/>
                  <a:pt x="205769" y="152356"/>
                  <a:pt x="159026" y="167937"/>
                </a:cubicBezTo>
                <a:cubicBezTo>
                  <a:pt x="152400" y="177876"/>
                  <a:pt x="144490" y="187071"/>
                  <a:pt x="139148" y="197755"/>
                </a:cubicBezTo>
                <a:cubicBezTo>
                  <a:pt x="134463" y="207126"/>
                  <a:pt x="132970" y="217794"/>
                  <a:pt x="129209" y="227572"/>
                </a:cubicBezTo>
                <a:cubicBezTo>
                  <a:pt x="116400" y="260876"/>
                  <a:pt x="105410" y="295047"/>
                  <a:pt x="89452" y="326963"/>
                </a:cubicBezTo>
                <a:cubicBezTo>
                  <a:pt x="79513" y="346841"/>
                  <a:pt x="68661" y="366289"/>
                  <a:pt x="59635" y="386598"/>
                </a:cubicBezTo>
                <a:cubicBezTo>
                  <a:pt x="55380" y="396172"/>
                  <a:pt x="54381" y="407044"/>
                  <a:pt x="49696" y="416415"/>
                </a:cubicBezTo>
                <a:cubicBezTo>
                  <a:pt x="44354" y="427099"/>
                  <a:pt x="35618" y="435791"/>
                  <a:pt x="29817" y="446233"/>
                </a:cubicBezTo>
                <a:cubicBezTo>
                  <a:pt x="19024" y="465661"/>
                  <a:pt x="9939" y="485990"/>
                  <a:pt x="0" y="505868"/>
                </a:cubicBezTo>
                <a:cubicBezTo>
                  <a:pt x="3313" y="605259"/>
                  <a:pt x="-2027" y="705318"/>
                  <a:pt x="9939" y="804042"/>
                </a:cubicBezTo>
                <a:cubicBezTo>
                  <a:pt x="11630" y="817996"/>
                  <a:pt x="30608" y="823187"/>
                  <a:pt x="39756" y="833859"/>
                </a:cubicBezTo>
                <a:cubicBezTo>
                  <a:pt x="50537" y="846436"/>
                  <a:pt x="58793" y="861038"/>
                  <a:pt x="69574" y="873615"/>
                </a:cubicBezTo>
                <a:cubicBezTo>
                  <a:pt x="86496" y="893358"/>
                  <a:pt x="117147" y="920678"/>
                  <a:pt x="139148" y="933250"/>
                </a:cubicBezTo>
                <a:cubicBezTo>
                  <a:pt x="148244" y="938448"/>
                  <a:pt x="159026" y="939876"/>
                  <a:pt x="168965" y="943189"/>
                </a:cubicBezTo>
                <a:cubicBezTo>
                  <a:pt x="182217" y="956441"/>
                  <a:pt x="192651" y="973304"/>
                  <a:pt x="208722" y="982946"/>
                </a:cubicBezTo>
                <a:cubicBezTo>
                  <a:pt x="241355" y="1002526"/>
                  <a:pt x="306289" y="1043214"/>
                  <a:pt x="337930" y="1052520"/>
                </a:cubicBezTo>
                <a:cubicBezTo>
                  <a:pt x="523103" y="1106982"/>
                  <a:pt x="449329" y="1090700"/>
                  <a:pt x="556591" y="1112155"/>
                </a:cubicBezTo>
                <a:cubicBezTo>
                  <a:pt x="629478" y="1108842"/>
                  <a:pt x="702771" y="1110578"/>
                  <a:pt x="775252" y="1102215"/>
                </a:cubicBezTo>
                <a:cubicBezTo>
                  <a:pt x="803359" y="1098972"/>
                  <a:pt x="847286" y="1054193"/>
                  <a:pt x="864704" y="1042581"/>
                </a:cubicBezTo>
                <a:cubicBezTo>
                  <a:pt x="886929" y="1027765"/>
                  <a:pt x="911087" y="1016076"/>
                  <a:pt x="934278" y="1002824"/>
                </a:cubicBezTo>
                <a:cubicBezTo>
                  <a:pt x="1010673" y="900967"/>
                  <a:pt x="915571" y="1015420"/>
                  <a:pt x="1003852" y="943189"/>
                </a:cubicBezTo>
                <a:cubicBezTo>
                  <a:pt x="1029236" y="922420"/>
                  <a:pt x="1050235" y="896806"/>
                  <a:pt x="1073426" y="873615"/>
                </a:cubicBezTo>
                <a:cubicBezTo>
                  <a:pt x="1083365" y="863676"/>
                  <a:pt x="1095446" y="855493"/>
                  <a:pt x="1103243" y="843798"/>
                </a:cubicBezTo>
                <a:lnTo>
                  <a:pt x="1143000" y="784163"/>
                </a:lnTo>
                <a:cubicBezTo>
                  <a:pt x="1169838" y="676813"/>
                  <a:pt x="1158741" y="739749"/>
                  <a:pt x="1133061" y="525746"/>
                </a:cubicBezTo>
                <a:cubicBezTo>
                  <a:pt x="1131813" y="515344"/>
                  <a:pt x="1129554" y="504198"/>
                  <a:pt x="1123122" y="495928"/>
                </a:cubicBezTo>
                <a:cubicBezTo>
                  <a:pt x="1105863" y="473738"/>
                  <a:pt x="1063487" y="436294"/>
                  <a:pt x="1063487" y="436294"/>
                </a:cubicBezTo>
                <a:cubicBezTo>
                  <a:pt x="1051590" y="406552"/>
                  <a:pt x="1030937" y="345020"/>
                  <a:pt x="1003852" y="326963"/>
                </a:cubicBezTo>
                <a:lnTo>
                  <a:pt x="974035" y="307085"/>
                </a:lnTo>
                <a:cubicBezTo>
                  <a:pt x="967409" y="297146"/>
                  <a:pt x="961618" y="286596"/>
                  <a:pt x="954156" y="277268"/>
                </a:cubicBezTo>
                <a:cubicBezTo>
                  <a:pt x="938650" y="257885"/>
                  <a:pt x="897741" y="228160"/>
                  <a:pt x="884582" y="217633"/>
                </a:cubicBezTo>
                <a:cubicBezTo>
                  <a:pt x="881269" y="207694"/>
                  <a:pt x="880454" y="196532"/>
                  <a:pt x="874643" y="187815"/>
                </a:cubicBezTo>
                <a:cubicBezTo>
                  <a:pt x="859338" y="164857"/>
                  <a:pt x="837010" y="152787"/>
                  <a:pt x="815009" y="138120"/>
                </a:cubicBezTo>
                <a:cubicBezTo>
                  <a:pt x="802510" y="100625"/>
                  <a:pt x="799488" y="82845"/>
                  <a:pt x="765313" y="48668"/>
                </a:cubicBezTo>
                <a:cubicBezTo>
                  <a:pt x="752061" y="38729"/>
                  <a:pt x="724247" y="9939"/>
                  <a:pt x="710995" y="0"/>
                </a:cubicBezTo>
                <a:close/>
              </a:path>
            </a:pathLst>
          </a:custGeom>
          <a:solidFill>
            <a:srgbClr val="FF0000">
              <a:alpha val="24000"/>
            </a:srgbClr>
          </a:solidFill>
          <a:ln>
            <a:solidFill>
              <a:srgbClr val="D696A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5" name="图片 14">
            <a:extLst>
              <a:ext uri="{FF2B5EF4-FFF2-40B4-BE49-F238E27FC236}">
                <a16:creationId xmlns:a16="http://schemas.microsoft.com/office/drawing/2014/main" id="{B76CAD62-D753-46C2-97CF-1C271CDA01B6}"/>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558942" y="5265298"/>
            <a:ext cx="350424" cy="350424"/>
          </a:xfrm>
          <a:prstGeom prst="rect">
            <a:avLst/>
          </a:prstGeom>
        </p:spPr>
      </p:pic>
      <p:pic>
        <p:nvPicPr>
          <p:cNvPr id="16" name="图片 15">
            <a:extLst>
              <a:ext uri="{FF2B5EF4-FFF2-40B4-BE49-F238E27FC236}">
                <a16:creationId xmlns:a16="http://schemas.microsoft.com/office/drawing/2014/main" id="{2313E4EC-70D6-4213-A6BC-B23486F64042}"/>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970236" y="5113590"/>
            <a:ext cx="350424" cy="350424"/>
          </a:xfrm>
          <a:prstGeom prst="rect">
            <a:avLst/>
          </a:prstGeom>
        </p:spPr>
      </p:pic>
      <p:pic>
        <p:nvPicPr>
          <p:cNvPr id="17" name="图片 16">
            <a:extLst>
              <a:ext uri="{FF2B5EF4-FFF2-40B4-BE49-F238E27FC236}">
                <a16:creationId xmlns:a16="http://schemas.microsoft.com/office/drawing/2014/main" id="{3AE0D0A7-1004-45EB-ADC0-BB1211F854B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798603" y="5453796"/>
            <a:ext cx="303416" cy="303416"/>
          </a:xfrm>
          <a:prstGeom prst="rect">
            <a:avLst/>
          </a:prstGeom>
        </p:spPr>
      </p:pic>
      <p:pic>
        <p:nvPicPr>
          <p:cNvPr id="18" name="图片 17">
            <a:extLst>
              <a:ext uri="{FF2B5EF4-FFF2-40B4-BE49-F238E27FC236}">
                <a16:creationId xmlns:a16="http://schemas.microsoft.com/office/drawing/2014/main" id="{DD226FDD-CCD7-4184-A283-405C0C8BC773}"/>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322580" y="3968702"/>
            <a:ext cx="303416" cy="303416"/>
          </a:xfrm>
          <a:prstGeom prst="rect">
            <a:avLst/>
          </a:prstGeom>
        </p:spPr>
      </p:pic>
      <p:pic>
        <p:nvPicPr>
          <p:cNvPr id="20" name="图片 19">
            <a:extLst>
              <a:ext uri="{FF2B5EF4-FFF2-40B4-BE49-F238E27FC236}">
                <a16:creationId xmlns:a16="http://schemas.microsoft.com/office/drawing/2014/main" id="{D9C787A1-0832-41DC-BF7C-945216828207}"/>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383730" y="3533294"/>
            <a:ext cx="350424" cy="350424"/>
          </a:xfrm>
          <a:prstGeom prst="rect">
            <a:avLst/>
          </a:prstGeom>
        </p:spPr>
      </p:pic>
      <p:pic>
        <p:nvPicPr>
          <p:cNvPr id="21" name="图片 20">
            <a:extLst>
              <a:ext uri="{FF2B5EF4-FFF2-40B4-BE49-F238E27FC236}">
                <a16:creationId xmlns:a16="http://schemas.microsoft.com/office/drawing/2014/main" id="{3DCD0CAA-626E-4802-B7F8-73408086E437}"/>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4033306" y="4015497"/>
            <a:ext cx="350424" cy="350424"/>
          </a:xfrm>
          <a:prstGeom prst="rect">
            <a:avLst/>
          </a:prstGeom>
        </p:spPr>
      </p:pic>
    </p:spTree>
    <p:extLst>
      <p:ext uri="{BB962C8B-B14F-4D97-AF65-F5344CB8AC3E}">
        <p14:creationId xmlns:p14="http://schemas.microsoft.com/office/powerpoint/2010/main" val="33142258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nodeType="clickEffect">
                                  <p:stCondLst>
                                    <p:cond delay="0"/>
                                  </p:stCondLst>
                                  <p:childTnLst>
                                    <p:animMotion origin="layout" path="M -0.00226 -0.00186 C 0.05642 0.01319 0.11423 0.0155 0.17309 0.03101 C 0.23229 0.03101 0.31632 0.0074 0.35382 -0.00186 " pathEditMode="relative" rAng="0" ptsTypes="AAA">
                                      <p:cBhvr>
                                        <p:cTn id="6" dur="4000" fill="hold"/>
                                        <p:tgtEl>
                                          <p:spTgt spid="12"/>
                                        </p:tgtEl>
                                        <p:attrNameLst>
                                          <p:attrName>ppt_x</p:attrName>
                                          <p:attrName>ppt_y</p:attrName>
                                        </p:attrNameLst>
                                      </p:cBhvr>
                                      <p:rCtr x="17795" y="1644"/>
                                    </p:animMotion>
                                  </p:childTnLst>
                                </p:cTn>
                              </p:par>
                            </p:childTnLst>
                          </p:cTn>
                        </p:par>
                        <p:par>
                          <p:cTn id="7" fill="hold">
                            <p:stCondLst>
                              <p:cond delay="4000"/>
                            </p:stCondLst>
                            <p:childTnLst>
                              <p:par>
                                <p:cTn id="8" presetID="1" presetClass="entr" presetSubtype="0" fill="hold" grpId="1" nodeType="afterEffect">
                                  <p:stCondLst>
                                    <p:cond delay="0"/>
                                  </p:stCondLst>
                                  <p:childTnLst>
                                    <p:set>
                                      <p:cBhvr>
                                        <p:cTn id="9" dur="1" fill="hold">
                                          <p:stCondLst>
                                            <p:cond delay="0"/>
                                          </p:stCondLst>
                                        </p:cTn>
                                        <p:tgtEl>
                                          <p:spTgt spid="13"/>
                                        </p:tgtEl>
                                        <p:attrNameLst>
                                          <p:attrName>style.visibility</p:attrName>
                                        </p:attrNameLst>
                                      </p:cBhvr>
                                      <p:to>
                                        <p:strVal val="visible"/>
                                      </p:to>
                                    </p:set>
                                  </p:childTnLst>
                                </p:cTn>
                              </p:par>
                              <p:par>
                                <p:cTn id="10" presetID="27" presetClass="emph" presetSubtype="0" fill="remove" grpId="0" nodeType="withEffect">
                                  <p:stCondLst>
                                    <p:cond delay="0"/>
                                  </p:stCondLst>
                                  <p:childTnLst>
                                    <p:animClr clrSpc="rgb" dir="cw">
                                      <p:cBhvr override="childStyle">
                                        <p:cTn id="11" dur="300" autoRev="1" fill="remove"/>
                                        <p:tgtEl>
                                          <p:spTgt spid="13"/>
                                        </p:tgtEl>
                                        <p:attrNameLst>
                                          <p:attrName>style.color</p:attrName>
                                        </p:attrNameLst>
                                      </p:cBhvr>
                                      <p:to>
                                        <a:srgbClr val="D696AF"/>
                                      </p:to>
                                    </p:animClr>
                                    <p:animClr clrSpc="rgb" dir="cw">
                                      <p:cBhvr>
                                        <p:cTn id="12" dur="300" autoRev="1" fill="remove"/>
                                        <p:tgtEl>
                                          <p:spTgt spid="13"/>
                                        </p:tgtEl>
                                        <p:attrNameLst>
                                          <p:attrName>fillcolor</p:attrName>
                                        </p:attrNameLst>
                                      </p:cBhvr>
                                      <p:to>
                                        <a:srgbClr val="D696AF"/>
                                      </p:to>
                                    </p:animClr>
                                    <p:set>
                                      <p:cBhvr>
                                        <p:cTn id="13" dur="300" autoRev="1" fill="remove"/>
                                        <p:tgtEl>
                                          <p:spTgt spid="13"/>
                                        </p:tgtEl>
                                        <p:attrNameLst>
                                          <p:attrName>fill.type</p:attrName>
                                        </p:attrNameLst>
                                      </p:cBhvr>
                                      <p:to>
                                        <p:strVal val="solid"/>
                                      </p:to>
                                    </p:set>
                                    <p:set>
                                      <p:cBhvr>
                                        <p:cTn id="14" dur="300" autoRev="1" fill="remove"/>
                                        <p:tgtEl>
                                          <p:spTgt spid="13"/>
                                        </p:tgtEl>
                                        <p:attrNameLst>
                                          <p:attrName>fill.on</p:attrName>
                                        </p:attrNameLst>
                                      </p:cBhvr>
                                      <p:to>
                                        <p:strVal val="true"/>
                                      </p:to>
                                    </p:set>
                                  </p:childTnLst>
                                </p:cTn>
                              </p:par>
                            </p:childTnLst>
                          </p:cTn>
                        </p:par>
                        <p:par>
                          <p:cTn id="15" fill="hold">
                            <p:stCondLst>
                              <p:cond delay="4600"/>
                            </p:stCondLst>
                            <p:childTnLst>
                              <p:par>
                                <p:cTn id="16" presetID="47" presetClass="entr" presetSubtype="0" fill="hold" nodeType="after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1000"/>
                                        <p:tgtEl>
                                          <p:spTgt spid="15"/>
                                        </p:tgtEl>
                                      </p:cBhvr>
                                    </p:animEffect>
                                    <p:anim calcmode="lin" valueType="num">
                                      <p:cBhvr>
                                        <p:cTn id="19" dur="1000" fill="hold"/>
                                        <p:tgtEl>
                                          <p:spTgt spid="15"/>
                                        </p:tgtEl>
                                        <p:attrNameLst>
                                          <p:attrName>ppt_x</p:attrName>
                                        </p:attrNameLst>
                                      </p:cBhvr>
                                      <p:tavLst>
                                        <p:tav tm="0">
                                          <p:val>
                                            <p:strVal val="#ppt_x"/>
                                          </p:val>
                                        </p:tav>
                                        <p:tav tm="100000">
                                          <p:val>
                                            <p:strVal val="#ppt_x"/>
                                          </p:val>
                                        </p:tav>
                                      </p:tavLst>
                                    </p:anim>
                                    <p:anim calcmode="lin" valueType="num">
                                      <p:cBhvr>
                                        <p:cTn id="20" dur="1000" fill="hold"/>
                                        <p:tgtEl>
                                          <p:spTgt spid="15"/>
                                        </p:tgtEl>
                                        <p:attrNameLst>
                                          <p:attrName>ppt_y</p:attrName>
                                        </p:attrNameLst>
                                      </p:cBhvr>
                                      <p:tavLst>
                                        <p:tav tm="0">
                                          <p:val>
                                            <p:strVal val="#ppt_y-.1"/>
                                          </p:val>
                                        </p:tav>
                                        <p:tav tm="100000">
                                          <p:val>
                                            <p:strVal val="#ppt_y"/>
                                          </p:val>
                                        </p:tav>
                                      </p:tavLst>
                                    </p:anim>
                                  </p:childTnLst>
                                </p:cTn>
                              </p:par>
                              <p:par>
                                <p:cTn id="21" presetID="47" presetClass="entr" presetSubtype="0" fill="hold" nodeType="withEffect">
                                  <p:stCondLst>
                                    <p:cond delay="0"/>
                                  </p:stCondLst>
                                  <p:childTnLst>
                                    <p:set>
                                      <p:cBhvr>
                                        <p:cTn id="22" dur="1" fill="hold">
                                          <p:stCondLst>
                                            <p:cond delay="0"/>
                                          </p:stCondLst>
                                        </p:cTn>
                                        <p:tgtEl>
                                          <p:spTgt spid="16"/>
                                        </p:tgtEl>
                                        <p:attrNameLst>
                                          <p:attrName>style.visibility</p:attrName>
                                        </p:attrNameLst>
                                      </p:cBhvr>
                                      <p:to>
                                        <p:strVal val="visible"/>
                                      </p:to>
                                    </p:set>
                                    <p:animEffect transition="in" filter="fade">
                                      <p:cBhvr>
                                        <p:cTn id="23" dur="1000"/>
                                        <p:tgtEl>
                                          <p:spTgt spid="16"/>
                                        </p:tgtEl>
                                      </p:cBhvr>
                                    </p:animEffect>
                                    <p:anim calcmode="lin" valueType="num">
                                      <p:cBhvr>
                                        <p:cTn id="24" dur="1000" fill="hold"/>
                                        <p:tgtEl>
                                          <p:spTgt spid="16"/>
                                        </p:tgtEl>
                                        <p:attrNameLst>
                                          <p:attrName>ppt_x</p:attrName>
                                        </p:attrNameLst>
                                      </p:cBhvr>
                                      <p:tavLst>
                                        <p:tav tm="0">
                                          <p:val>
                                            <p:strVal val="#ppt_x"/>
                                          </p:val>
                                        </p:tav>
                                        <p:tav tm="100000">
                                          <p:val>
                                            <p:strVal val="#ppt_x"/>
                                          </p:val>
                                        </p:tav>
                                      </p:tavLst>
                                    </p:anim>
                                    <p:anim calcmode="lin" valueType="num">
                                      <p:cBhvr>
                                        <p:cTn id="25" dur="1000" fill="hold"/>
                                        <p:tgtEl>
                                          <p:spTgt spid="16"/>
                                        </p:tgtEl>
                                        <p:attrNameLst>
                                          <p:attrName>ppt_y</p:attrName>
                                        </p:attrNameLst>
                                      </p:cBhvr>
                                      <p:tavLst>
                                        <p:tav tm="0">
                                          <p:val>
                                            <p:strVal val="#ppt_y-.1"/>
                                          </p:val>
                                        </p:tav>
                                        <p:tav tm="100000">
                                          <p:val>
                                            <p:strVal val="#ppt_y"/>
                                          </p:val>
                                        </p:tav>
                                      </p:tavLst>
                                    </p:anim>
                                  </p:childTnLst>
                                </p:cTn>
                              </p:par>
                            </p:childTnLst>
                          </p:cTn>
                        </p:par>
                        <p:par>
                          <p:cTn id="26" fill="hold">
                            <p:stCondLst>
                              <p:cond delay="5600"/>
                            </p:stCondLst>
                            <p:childTnLst>
                              <p:par>
                                <p:cTn id="27" presetID="1" presetClass="exit" presetSubtype="0" fill="hold" nodeType="afterEffect">
                                  <p:stCondLst>
                                    <p:cond delay="1000"/>
                                  </p:stCondLst>
                                  <p:childTnLst>
                                    <p:set>
                                      <p:cBhvr>
                                        <p:cTn id="28" dur="1" fill="hold">
                                          <p:stCondLst>
                                            <p:cond delay="0"/>
                                          </p:stCondLst>
                                        </p:cTn>
                                        <p:tgtEl>
                                          <p:spTgt spid="12"/>
                                        </p:tgtEl>
                                        <p:attrNameLst>
                                          <p:attrName>style.visibility</p:attrName>
                                        </p:attrNameLst>
                                      </p:cBhvr>
                                      <p:to>
                                        <p:strVal val="hidden"/>
                                      </p:to>
                                    </p:set>
                                  </p:childTnLst>
                                </p:cTn>
                              </p:par>
                              <p:par>
                                <p:cTn id="29" presetID="1" presetClass="exit" presetSubtype="0" fill="hold" grpId="2" nodeType="withEffect">
                                  <p:stCondLst>
                                    <p:cond delay="1000"/>
                                  </p:stCondLst>
                                  <p:childTnLst>
                                    <p:set>
                                      <p:cBhvr>
                                        <p:cTn id="30" dur="1" fill="hold">
                                          <p:stCondLst>
                                            <p:cond delay="0"/>
                                          </p:stCondLst>
                                        </p:cTn>
                                        <p:tgtEl>
                                          <p:spTgt spid="13"/>
                                        </p:tgtEl>
                                        <p:attrNameLst>
                                          <p:attrName>style.visibility</p:attrName>
                                        </p:attrNameLst>
                                      </p:cBhvr>
                                      <p:to>
                                        <p:strVal val="hidden"/>
                                      </p:to>
                                    </p:set>
                                  </p:childTnLst>
                                </p:cTn>
                              </p:par>
                              <p:par>
                                <p:cTn id="31" presetID="1" presetClass="exit" presetSubtype="0" fill="hold" nodeType="withEffect">
                                  <p:stCondLst>
                                    <p:cond delay="1000"/>
                                  </p:stCondLst>
                                  <p:childTnLst>
                                    <p:set>
                                      <p:cBhvr>
                                        <p:cTn id="32" dur="1" fill="hold">
                                          <p:stCondLst>
                                            <p:cond delay="0"/>
                                          </p:stCondLst>
                                        </p:cTn>
                                        <p:tgtEl>
                                          <p:spTgt spid="15"/>
                                        </p:tgtEl>
                                        <p:attrNameLst>
                                          <p:attrName>style.visibility</p:attrName>
                                        </p:attrNameLst>
                                      </p:cBhvr>
                                      <p:to>
                                        <p:strVal val="hidden"/>
                                      </p:to>
                                    </p:set>
                                  </p:childTnLst>
                                </p:cTn>
                              </p:par>
                              <p:par>
                                <p:cTn id="33" presetID="1" presetClass="exit" presetSubtype="0" fill="hold" nodeType="withEffect">
                                  <p:stCondLst>
                                    <p:cond delay="1000"/>
                                  </p:stCondLst>
                                  <p:childTnLst>
                                    <p:set>
                                      <p:cBhvr>
                                        <p:cTn id="34" dur="1" fill="hold">
                                          <p:stCondLst>
                                            <p:cond delay="0"/>
                                          </p:stCondLst>
                                        </p:cTn>
                                        <p:tgtEl>
                                          <p:spTgt spid="16"/>
                                        </p:tgtEl>
                                        <p:attrNameLst>
                                          <p:attrName>style.visibility</p:attrName>
                                        </p:attrNameLst>
                                      </p:cBhvr>
                                      <p:to>
                                        <p:strVal val="hidden"/>
                                      </p:to>
                                    </p:set>
                                  </p:childTnLst>
                                </p:cTn>
                              </p:par>
                              <p:par>
                                <p:cTn id="35" presetID="1" presetClass="entr" presetSubtype="0" fill="hold" nodeType="withEffect">
                                  <p:stCondLst>
                                    <p:cond delay="1000"/>
                                  </p:stCondLst>
                                  <p:childTnLst>
                                    <p:set>
                                      <p:cBhvr>
                                        <p:cTn id="36" dur="1" fill="hold">
                                          <p:stCondLst>
                                            <p:cond delay="0"/>
                                          </p:stCondLst>
                                        </p:cTn>
                                        <p:tgtEl>
                                          <p:spTgt spid="17"/>
                                        </p:tgtEl>
                                        <p:attrNameLst>
                                          <p:attrName>style.visibility</p:attrName>
                                        </p:attrNameLst>
                                      </p:cBhvr>
                                      <p:to>
                                        <p:strVal val="visible"/>
                                      </p:to>
                                    </p:set>
                                  </p:childTnLst>
                                </p:cTn>
                              </p:par>
                            </p:childTnLst>
                          </p:cTn>
                        </p:par>
                        <p:par>
                          <p:cTn id="37" fill="hold">
                            <p:stCondLst>
                              <p:cond delay="6600"/>
                            </p:stCondLst>
                            <p:childTnLst>
                              <p:par>
                                <p:cTn id="38" presetID="64" presetClass="path" presetSubtype="0" accel="50000" decel="50000" fill="hold" nodeType="afterEffect">
                                  <p:stCondLst>
                                    <p:cond delay="0"/>
                                  </p:stCondLst>
                                  <p:childTnLst>
                                    <p:animMotion origin="layout" path="M -8.33333E-7 1.11111E-6 L -0.05261 -0.2162 " pathEditMode="relative" rAng="0" ptsTypes="AA">
                                      <p:cBhvr>
                                        <p:cTn id="39" dur="3000" fill="hold"/>
                                        <p:tgtEl>
                                          <p:spTgt spid="17"/>
                                        </p:tgtEl>
                                        <p:attrNameLst>
                                          <p:attrName>ppt_x</p:attrName>
                                          <p:attrName>ppt_y</p:attrName>
                                        </p:attrNameLst>
                                      </p:cBhvr>
                                      <p:rCtr x="-2674" y="-10856"/>
                                    </p:animMotion>
                                  </p:childTnLst>
                                </p:cTn>
                              </p:par>
                            </p:childTnLst>
                          </p:cTn>
                        </p:par>
                        <p:par>
                          <p:cTn id="40" fill="hold">
                            <p:stCondLst>
                              <p:cond delay="9600"/>
                            </p:stCondLst>
                            <p:childTnLst>
                              <p:par>
                                <p:cTn id="41" presetID="1" presetClass="entr" presetSubtype="0"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par>
                                <p:cTn id="43" presetID="27" presetClass="emph" presetSubtype="0" fill="remove" grpId="1" nodeType="withEffect">
                                  <p:stCondLst>
                                    <p:cond delay="0"/>
                                  </p:stCondLst>
                                  <p:childTnLst>
                                    <p:animClr clrSpc="rgb" dir="cw">
                                      <p:cBhvr override="childStyle">
                                        <p:cTn id="44" dur="300" autoRev="1" fill="remove"/>
                                        <p:tgtEl>
                                          <p:spTgt spid="14"/>
                                        </p:tgtEl>
                                        <p:attrNameLst>
                                          <p:attrName>style.color</p:attrName>
                                        </p:attrNameLst>
                                      </p:cBhvr>
                                      <p:to>
                                        <a:srgbClr val="D696AF"/>
                                      </p:to>
                                    </p:animClr>
                                    <p:animClr clrSpc="rgb" dir="cw">
                                      <p:cBhvr>
                                        <p:cTn id="45" dur="300" autoRev="1" fill="remove"/>
                                        <p:tgtEl>
                                          <p:spTgt spid="14"/>
                                        </p:tgtEl>
                                        <p:attrNameLst>
                                          <p:attrName>fillcolor</p:attrName>
                                        </p:attrNameLst>
                                      </p:cBhvr>
                                      <p:to>
                                        <a:srgbClr val="D696AF"/>
                                      </p:to>
                                    </p:animClr>
                                    <p:set>
                                      <p:cBhvr>
                                        <p:cTn id="46" dur="300" autoRev="1" fill="remove"/>
                                        <p:tgtEl>
                                          <p:spTgt spid="14"/>
                                        </p:tgtEl>
                                        <p:attrNameLst>
                                          <p:attrName>fill.type</p:attrName>
                                        </p:attrNameLst>
                                      </p:cBhvr>
                                      <p:to>
                                        <p:strVal val="solid"/>
                                      </p:to>
                                    </p:set>
                                    <p:set>
                                      <p:cBhvr>
                                        <p:cTn id="47" dur="300" autoRev="1" fill="remove"/>
                                        <p:tgtEl>
                                          <p:spTgt spid="14"/>
                                        </p:tgtEl>
                                        <p:attrNameLst>
                                          <p:attrName>fill.on</p:attrName>
                                        </p:attrNameLst>
                                      </p:cBhvr>
                                      <p:to>
                                        <p:strVal val="true"/>
                                      </p:to>
                                    </p:set>
                                  </p:childTnLst>
                                </p:cTn>
                              </p:par>
                            </p:childTnLst>
                          </p:cTn>
                        </p:par>
                        <p:par>
                          <p:cTn id="48" fill="hold">
                            <p:stCondLst>
                              <p:cond delay="10200"/>
                            </p:stCondLst>
                            <p:childTnLst>
                              <p:par>
                                <p:cTn id="49" presetID="47" presetClass="entr" presetSubtype="0" fill="hold" nodeType="after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750"/>
                                        <p:tgtEl>
                                          <p:spTgt spid="21"/>
                                        </p:tgtEl>
                                      </p:cBhvr>
                                    </p:animEffect>
                                    <p:anim calcmode="lin" valueType="num">
                                      <p:cBhvr>
                                        <p:cTn id="52" dur="750" fill="hold"/>
                                        <p:tgtEl>
                                          <p:spTgt spid="21"/>
                                        </p:tgtEl>
                                        <p:attrNameLst>
                                          <p:attrName>ppt_x</p:attrName>
                                        </p:attrNameLst>
                                      </p:cBhvr>
                                      <p:tavLst>
                                        <p:tav tm="0">
                                          <p:val>
                                            <p:strVal val="#ppt_x"/>
                                          </p:val>
                                        </p:tav>
                                        <p:tav tm="100000">
                                          <p:val>
                                            <p:strVal val="#ppt_x"/>
                                          </p:val>
                                        </p:tav>
                                      </p:tavLst>
                                    </p:anim>
                                    <p:anim calcmode="lin" valueType="num">
                                      <p:cBhvr>
                                        <p:cTn id="53" dur="750" fill="hold"/>
                                        <p:tgtEl>
                                          <p:spTgt spid="21"/>
                                        </p:tgtEl>
                                        <p:attrNameLst>
                                          <p:attrName>ppt_y</p:attrName>
                                        </p:attrNameLst>
                                      </p:cBhvr>
                                      <p:tavLst>
                                        <p:tav tm="0">
                                          <p:val>
                                            <p:strVal val="#ppt_y-.1"/>
                                          </p:val>
                                        </p:tav>
                                        <p:tav tm="100000">
                                          <p:val>
                                            <p:strVal val="#ppt_y"/>
                                          </p:val>
                                        </p:tav>
                                      </p:tavLst>
                                    </p:anim>
                                  </p:childTnLst>
                                </p:cTn>
                              </p:par>
                              <p:par>
                                <p:cTn id="54" presetID="47" presetClass="entr" presetSubtype="0" fill="hold" nodeType="with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750"/>
                                        <p:tgtEl>
                                          <p:spTgt spid="20"/>
                                        </p:tgtEl>
                                      </p:cBhvr>
                                    </p:animEffect>
                                    <p:anim calcmode="lin" valueType="num">
                                      <p:cBhvr>
                                        <p:cTn id="57" dur="750" fill="hold"/>
                                        <p:tgtEl>
                                          <p:spTgt spid="20"/>
                                        </p:tgtEl>
                                        <p:attrNameLst>
                                          <p:attrName>ppt_x</p:attrName>
                                        </p:attrNameLst>
                                      </p:cBhvr>
                                      <p:tavLst>
                                        <p:tav tm="0">
                                          <p:val>
                                            <p:strVal val="#ppt_x"/>
                                          </p:val>
                                        </p:tav>
                                        <p:tav tm="100000">
                                          <p:val>
                                            <p:strVal val="#ppt_x"/>
                                          </p:val>
                                        </p:tav>
                                      </p:tavLst>
                                    </p:anim>
                                    <p:anim calcmode="lin" valueType="num">
                                      <p:cBhvr>
                                        <p:cTn id="58" dur="750" fill="hold"/>
                                        <p:tgtEl>
                                          <p:spTgt spid="20"/>
                                        </p:tgtEl>
                                        <p:attrNameLst>
                                          <p:attrName>ppt_y</p:attrName>
                                        </p:attrNameLst>
                                      </p:cBhvr>
                                      <p:tavLst>
                                        <p:tav tm="0">
                                          <p:val>
                                            <p:strVal val="#ppt_y-.1"/>
                                          </p:val>
                                        </p:tav>
                                        <p:tav tm="100000">
                                          <p:val>
                                            <p:strVal val="#ppt_y"/>
                                          </p:val>
                                        </p:tav>
                                      </p:tavLst>
                                    </p:anim>
                                  </p:childTnLst>
                                </p:cTn>
                              </p:par>
                            </p:childTnLst>
                          </p:cTn>
                        </p:par>
                        <p:par>
                          <p:cTn id="59" fill="hold">
                            <p:stCondLst>
                              <p:cond delay="10950"/>
                            </p:stCondLst>
                            <p:childTnLst>
                              <p:par>
                                <p:cTn id="60" presetID="1" presetClass="exit" presetSubtype="0" fill="hold" nodeType="afterEffect">
                                  <p:stCondLst>
                                    <p:cond delay="1000"/>
                                  </p:stCondLst>
                                  <p:childTnLst>
                                    <p:set>
                                      <p:cBhvr>
                                        <p:cTn id="61" dur="1" fill="hold">
                                          <p:stCondLst>
                                            <p:cond delay="0"/>
                                          </p:stCondLst>
                                        </p:cTn>
                                        <p:tgtEl>
                                          <p:spTgt spid="17"/>
                                        </p:tgtEl>
                                        <p:attrNameLst>
                                          <p:attrName>style.visibility</p:attrName>
                                        </p:attrNameLst>
                                      </p:cBhvr>
                                      <p:to>
                                        <p:strVal val="hidden"/>
                                      </p:to>
                                    </p:set>
                                  </p:childTnLst>
                                </p:cTn>
                              </p:par>
                              <p:par>
                                <p:cTn id="62" presetID="1" presetClass="exit" presetSubtype="0" fill="hold" grpId="2" nodeType="withEffect">
                                  <p:stCondLst>
                                    <p:cond delay="1000"/>
                                  </p:stCondLst>
                                  <p:childTnLst>
                                    <p:set>
                                      <p:cBhvr>
                                        <p:cTn id="63" dur="1" fill="hold">
                                          <p:stCondLst>
                                            <p:cond delay="0"/>
                                          </p:stCondLst>
                                        </p:cTn>
                                        <p:tgtEl>
                                          <p:spTgt spid="14"/>
                                        </p:tgtEl>
                                        <p:attrNameLst>
                                          <p:attrName>style.visibility</p:attrName>
                                        </p:attrNameLst>
                                      </p:cBhvr>
                                      <p:to>
                                        <p:strVal val="hidden"/>
                                      </p:to>
                                    </p:set>
                                  </p:childTnLst>
                                </p:cTn>
                              </p:par>
                            </p:childTnLst>
                          </p:cTn>
                        </p:par>
                        <p:par>
                          <p:cTn id="64" fill="hold">
                            <p:stCondLst>
                              <p:cond delay="11950"/>
                            </p:stCondLst>
                            <p:childTnLst>
                              <p:par>
                                <p:cTn id="65" presetID="1" presetClass="entr" presetSubtype="0" fill="hold" nodeType="afterEffect">
                                  <p:stCondLst>
                                    <p:cond delay="0"/>
                                  </p:stCondLst>
                                  <p:childTnLst>
                                    <p:set>
                                      <p:cBhvr>
                                        <p:cTn id="66" dur="1" fill="hold">
                                          <p:stCondLst>
                                            <p:cond delay="0"/>
                                          </p:stCondLst>
                                        </p:cTn>
                                        <p:tgtEl>
                                          <p:spTgt spid="18"/>
                                        </p:tgtEl>
                                        <p:attrNameLst>
                                          <p:attrName>style.visibility</p:attrName>
                                        </p:attrNameLst>
                                      </p:cBhvr>
                                      <p:to>
                                        <p:strVal val="visible"/>
                                      </p:to>
                                    </p:set>
                                  </p:childTnLst>
                                </p:cTn>
                              </p:par>
                              <p:par>
                                <p:cTn id="67" presetID="1" presetClass="exit" presetSubtype="0" fill="hold" nodeType="withEffect">
                                  <p:stCondLst>
                                    <p:cond delay="0"/>
                                  </p:stCondLst>
                                  <p:childTnLst>
                                    <p:set>
                                      <p:cBhvr>
                                        <p:cTn id="68" dur="1" fill="hold">
                                          <p:stCondLst>
                                            <p:cond delay="0"/>
                                          </p:stCondLst>
                                        </p:cTn>
                                        <p:tgtEl>
                                          <p:spTgt spid="21"/>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20"/>
                                        </p:tgtEl>
                                        <p:attrNameLst>
                                          <p:attrName>style.visibility</p:attrName>
                                        </p:attrNameLst>
                                      </p:cBhvr>
                                      <p:to>
                                        <p:strVal val="hidden"/>
                                      </p:to>
                                    </p:set>
                                  </p:childTnLst>
                                </p:cTn>
                              </p:par>
                              <p:par>
                                <p:cTn id="71" presetID="50" presetClass="path" presetSubtype="0" accel="50000" decel="50000" fill="hold" nodeType="withEffect">
                                  <p:stCondLst>
                                    <p:cond delay="0"/>
                                  </p:stCondLst>
                                  <p:childTnLst>
                                    <p:animMotion origin="layout" path="M -0.00052 0.00023 C 0.04687 0.00023 0.13628 -0.0706 0.1835 -0.00463 C 0.23038 0.0007 0.18489 0.10162 0.2118 0.12338 C 0.23889 0.1456 0.34236 0.12246 0.35486 0.13519 " pathEditMode="relative" rAng="0" ptsTypes="AAAA">
                                      <p:cBhvr>
                                        <p:cTn id="72" dur="3400" fill="hold"/>
                                        <p:tgtEl>
                                          <p:spTgt spid="18"/>
                                        </p:tgtEl>
                                        <p:attrNameLst>
                                          <p:attrName>ppt_x</p:attrName>
                                          <p:attrName>ppt_y</p:attrName>
                                        </p:attrNameLst>
                                      </p:cBhvr>
                                      <p:rCtr x="17760" y="5093"/>
                                    </p:animMotion>
                                  </p:childTnLst>
                                </p:cTn>
                              </p:par>
                            </p:childTnLst>
                          </p:cTn>
                        </p:par>
                        <p:par>
                          <p:cTn id="73" fill="hold">
                            <p:stCondLst>
                              <p:cond delay="15350"/>
                            </p:stCondLst>
                            <p:childTnLst>
                              <p:par>
                                <p:cTn id="74" presetID="1" presetClass="exit" presetSubtype="0" fill="hold" nodeType="afterEffect">
                                  <p:stCondLst>
                                    <p:cond delay="1000"/>
                                  </p:stCondLst>
                                  <p:childTnLst>
                                    <p:set>
                                      <p:cBhvr>
                                        <p:cTn id="75" dur="1" fill="hold">
                                          <p:stCondLst>
                                            <p:cond delay="0"/>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3" grpId="1" animBg="1"/>
      <p:bldP spid="13" grpId="2" animBg="1"/>
      <p:bldP spid="14" grpId="0" animBg="1"/>
      <p:bldP spid="14" grpId="1" animBg="1"/>
      <p:bldP spid="14" grpId="2"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3247610" y="2639427"/>
            <a:ext cx="3647152" cy="923330"/>
          </a:xfrm>
          <a:prstGeom prst="rect">
            <a:avLst/>
          </a:prstGeom>
          <a:noFill/>
        </p:spPr>
        <p:txBody>
          <a:bodyPr wrap="none" lIns="91440" tIns="45720" rIns="91440" bIns="45720">
            <a:spAutoFit/>
          </a:bodyPr>
          <a:lstStyle/>
          <a:p>
            <a:pPr algn="ctr"/>
            <a:r>
              <a:rPr lang="zh-CN" altLang="en-US" sz="5400" b="1" cap="none" spc="0" dirty="0">
                <a:ln w="0"/>
                <a:solidFill>
                  <a:schemeClr val="tx1"/>
                </a:solidFill>
                <a:effectLst>
                  <a:outerShdw blurRad="38100" dist="19050" dir="2700000" algn="tl" rotWithShape="0">
                    <a:schemeClr val="dk1">
                      <a:alpha val="40000"/>
                    </a:schemeClr>
                  </a:outerShdw>
                </a:effectLst>
                <a:latin typeface="黑体" panose="02010609060101010101" pitchFamily="49" charset="-122"/>
                <a:ea typeface="黑体" panose="02010609060101010101" pitchFamily="49" charset="-122"/>
              </a:rPr>
              <a:t>谢谢大家！</a:t>
            </a:r>
          </a:p>
        </p:txBody>
      </p:sp>
      <p:sp>
        <p:nvSpPr>
          <p:cNvPr id="12" name="Freeform 5"/>
          <p:cNvSpPr>
            <a:spLocks noEditPoints="1"/>
          </p:cNvSpPr>
          <p:nvPr/>
        </p:nvSpPr>
        <p:spPr bwMode="auto">
          <a:xfrm>
            <a:off x="0" y="2062058"/>
            <a:ext cx="1790977" cy="2869814"/>
          </a:xfrm>
          <a:custGeom>
            <a:avLst/>
            <a:gdLst>
              <a:gd name="T0" fmla="*/ 0 w 7449"/>
              <a:gd name="T1" fmla="*/ 0 h 11906"/>
              <a:gd name="T2" fmla="*/ 7449 w 7449"/>
              <a:gd name="T3" fmla="*/ 4223 h 11906"/>
              <a:gd name="T4" fmla="*/ 0 w 7449"/>
              <a:gd name="T5" fmla="*/ 4223 h 11906"/>
              <a:gd name="T6" fmla="*/ 0 w 7449"/>
              <a:gd name="T7" fmla="*/ 0 h 11906"/>
              <a:gd name="T8" fmla="*/ 7449 w 7449"/>
              <a:gd name="T9" fmla="*/ 4302 h 11906"/>
              <a:gd name="T10" fmla="*/ 0 w 7449"/>
              <a:gd name="T11" fmla="*/ 8525 h 11906"/>
              <a:gd name="T12" fmla="*/ 0 w 7449"/>
              <a:gd name="T13" fmla="*/ 4302 h 11906"/>
              <a:gd name="T14" fmla="*/ 7449 w 7449"/>
              <a:gd name="T15" fmla="*/ 4302 h 11906"/>
              <a:gd name="T16" fmla="*/ 2857 w 7449"/>
              <a:gd name="T17" fmla="*/ 10038 h 11906"/>
              <a:gd name="T18" fmla="*/ 5 w 7449"/>
              <a:gd name="T19" fmla="*/ 11903 h 11906"/>
              <a:gd name="T20" fmla="*/ 0 w 7449"/>
              <a:gd name="T21" fmla="*/ 11906 h 11906"/>
              <a:gd name="T22" fmla="*/ 0 w 7449"/>
              <a:gd name="T23" fmla="*/ 8789 h 11906"/>
              <a:gd name="T24" fmla="*/ 2857 w 7449"/>
              <a:gd name="T25" fmla="*/ 7136 h 11906"/>
              <a:gd name="T26" fmla="*/ 2857 w 7449"/>
              <a:gd name="T27" fmla="*/ 10038 h 119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49" h="11906">
                <a:moveTo>
                  <a:pt x="0" y="0"/>
                </a:moveTo>
                <a:lnTo>
                  <a:pt x="7449" y="4223"/>
                </a:lnTo>
                <a:lnTo>
                  <a:pt x="0" y="4223"/>
                </a:lnTo>
                <a:lnTo>
                  <a:pt x="0" y="0"/>
                </a:lnTo>
                <a:close/>
                <a:moveTo>
                  <a:pt x="7449" y="4302"/>
                </a:moveTo>
                <a:lnTo>
                  <a:pt x="0" y="8525"/>
                </a:lnTo>
                <a:lnTo>
                  <a:pt x="0" y="4302"/>
                </a:lnTo>
                <a:lnTo>
                  <a:pt x="7449" y="4302"/>
                </a:lnTo>
                <a:close/>
                <a:moveTo>
                  <a:pt x="2857" y="10038"/>
                </a:moveTo>
                <a:cubicBezTo>
                  <a:pt x="2537" y="11326"/>
                  <a:pt x="721" y="11825"/>
                  <a:pt x="5" y="11903"/>
                </a:cubicBezTo>
                <a:lnTo>
                  <a:pt x="0" y="11906"/>
                </a:lnTo>
                <a:lnTo>
                  <a:pt x="0" y="8789"/>
                </a:lnTo>
                <a:lnTo>
                  <a:pt x="2857" y="7136"/>
                </a:lnTo>
                <a:lnTo>
                  <a:pt x="2857" y="10038"/>
                </a:lnTo>
                <a:close/>
              </a:path>
            </a:pathLst>
          </a:custGeom>
          <a:solidFill>
            <a:srgbClr val="002060"/>
          </a:solidFill>
          <a:ln w="5" cap="flat">
            <a:solidFill>
              <a:srgbClr val="24211D"/>
            </a:solidFill>
            <a:prstDash val="solid"/>
            <a:miter lim="800000"/>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6"/>
          <p:cNvSpPr>
            <a:spLocks noEditPoints="1"/>
          </p:cNvSpPr>
          <p:nvPr/>
        </p:nvSpPr>
        <p:spPr bwMode="auto">
          <a:xfrm>
            <a:off x="1722420" y="3101092"/>
            <a:ext cx="137114" cy="1694253"/>
          </a:xfrm>
          <a:custGeom>
            <a:avLst/>
            <a:gdLst>
              <a:gd name="T0" fmla="*/ 246 w 571"/>
              <a:gd name="T1" fmla="*/ 0 h 7028"/>
              <a:gd name="T2" fmla="*/ 246 w 571"/>
              <a:gd name="T3" fmla="*/ 2716 h 7028"/>
              <a:gd name="T4" fmla="*/ 178 w 571"/>
              <a:gd name="T5" fmla="*/ 2816 h 7028"/>
              <a:gd name="T6" fmla="*/ 286 w 571"/>
              <a:gd name="T7" fmla="*/ 2924 h 7028"/>
              <a:gd name="T8" fmla="*/ 394 w 571"/>
              <a:gd name="T9" fmla="*/ 2816 h 7028"/>
              <a:gd name="T10" fmla="*/ 325 w 571"/>
              <a:gd name="T11" fmla="*/ 2716 h 7028"/>
              <a:gd name="T12" fmla="*/ 325 w 571"/>
              <a:gd name="T13" fmla="*/ 0 h 7028"/>
              <a:gd name="T14" fmla="*/ 246 w 571"/>
              <a:gd name="T15" fmla="*/ 0 h 7028"/>
              <a:gd name="T16" fmla="*/ 0 w 571"/>
              <a:gd name="T17" fmla="*/ 3749 h 7028"/>
              <a:gd name="T18" fmla="*/ 571 w 571"/>
              <a:gd name="T19" fmla="*/ 3749 h 7028"/>
              <a:gd name="T20" fmla="*/ 571 w 571"/>
              <a:gd name="T21" fmla="*/ 3790 h 7028"/>
              <a:gd name="T22" fmla="*/ 0 w 571"/>
              <a:gd name="T23" fmla="*/ 3790 h 7028"/>
              <a:gd name="T24" fmla="*/ 0 w 571"/>
              <a:gd name="T25" fmla="*/ 3749 h 7028"/>
              <a:gd name="T26" fmla="*/ 0 w 571"/>
              <a:gd name="T27" fmla="*/ 3323 h 7028"/>
              <a:gd name="T28" fmla="*/ 0 w 571"/>
              <a:gd name="T29" fmla="*/ 3323 h 7028"/>
              <a:gd name="T30" fmla="*/ 0 w 571"/>
              <a:gd name="T31" fmla="*/ 3323 h 7028"/>
              <a:gd name="T32" fmla="*/ 286 w 571"/>
              <a:gd name="T33" fmla="*/ 3037 h 7028"/>
              <a:gd name="T34" fmla="*/ 571 w 571"/>
              <a:gd name="T35" fmla="*/ 3323 h 7028"/>
              <a:gd name="T36" fmla="*/ 571 w 571"/>
              <a:gd name="T37" fmla="*/ 3323 h 7028"/>
              <a:gd name="T38" fmla="*/ 571 w 571"/>
              <a:gd name="T39" fmla="*/ 3323 h 7028"/>
              <a:gd name="T40" fmla="*/ 571 w 571"/>
              <a:gd name="T41" fmla="*/ 3683 h 7028"/>
              <a:gd name="T42" fmla="*/ 0 w 571"/>
              <a:gd name="T43" fmla="*/ 3683 h 7028"/>
              <a:gd name="T44" fmla="*/ 0 w 571"/>
              <a:gd name="T45" fmla="*/ 3323 h 7028"/>
              <a:gd name="T46" fmla="*/ 37 w 571"/>
              <a:gd name="T47" fmla="*/ 3885 h 7028"/>
              <a:gd name="T48" fmla="*/ 0 w 571"/>
              <a:gd name="T49" fmla="*/ 3885 h 7028"/>
              <a:gd name="T50" fmla="*/ 0 w 571"/>
              <a:gd name="T51" fmla="*/ 7028 h 7028"/>
              <a:gd name="T52" fmla="*/ 37 w 571"/>
              <a:gd name="T53" fmla="*/ 7028 h 7028"/>
              <a:gd name="T54" fmla="*/ 37 w 571"/>
              <a:gd name="T55" fmla="*/ 3885 h 7028"/>
              <a:gd name="T56" fmla="*/ 126 w 571"/>
              <a:gd name="T57" fmla="*/ 3885 h 7028"/>
              <a:gd name="T58" fmla="*/ 89 w 571"/>
              <a:gd name="T59" fmla="*/ 3885 h 7028"/>
              <a:gd name="T60" fmla="*/ 89 w 571"/>
              <a:gd name="T61" fmla="*/ 7028 h 7028"/>
              <a:gd name="T62" fmla="*/ 126 w 571"/>
              <a:gd name="T63" fmla="*/ 7028 h 7028"/>
              <a:gd name="T64" fmla="*/ 126 w 571"/>
              <a:gd name="T65" fmla="*/ 3885 h 7028"/>
              <a:gd name="T66" fmla="*/ 215 w 571"/>
              <a:gd name="T67" fmla="*/ 3885 h 7028"/>
              <a:gd name="T68" fmla="*/ 178 w 571"/>
              <a:gd name="T69" fmla="*/ 3885 h 7028"/>
              <a:gd name="T70" fmla="*/ 178 w 571"/>
              <a:gd name="T71" fmla="*/ 7028 h 7028"/>
              <a:gd name="T72" fmla="*/ 215 w 571"/>
              <a:gd name="T73" fmla="*/ 7028 h 7028"/>
              <a:gd name="T74" fmla="*/ 215 w 571"/>
              <a:gd name="T75" fmla="*/ 3885 h 7028"/>
              <a:gd name="T76" fmla="*/ 304 w 571"/>
              <a:gd name="T77" fmla="*/ 3885 h 7028"/>
              <a:gd name="T78" fmla="*/ 267 w 571"/>
              <a:gd name="T79" fmla="*/ 3885 h 7028"/>
              <a:gd name="T80" fmla="*/ 267 w 571"/>
              <a:gd name="T81" fmla="*/ 7028 h 7028"/>
              <a:gd name="T82" fmla="*/ 304 w 571"/>
              <a:gd name="T83" fmla="*/ 7028 h 7028"/>
              <a:gd name="T84" fmla="*/ 304 w 571"/>
              <a:gd name="T85" fmla="*/ 3885 h 7028"/>
              <a:gd name="T86" fmla="*/ 393 w 571"/>
              <a:gd name="T87" fmla="*/ 3885 h 7028"/>
              <a:gd name="T88" fmla="*/ 356 w 571"/>
              <a:gd name="T89" fmla="*/ 3885 h 7028"/>
              <a:gd name="T90" fmla="*/ 356 w 571"/>
              <a:gd name="T91" fmla="*/ 7028 h 7028"/>
              <a:gd name="T92" fmla="*/ 393 w 571"/>
              <a:gd name="T93" fmla="*/ 7028 h 7028"/>
              <a:gd name="T94" fmla="*/ 393 w 571"/>
              <a:gd name="T95" fmla="*/ 3885 h 7028"/>
              <a:gd name="T96" fmla="*/ 482 w 571"/>
              <a:gd name="T97" fmla="*/ 3885 h 7028"/>
              <a:gd name="T98" fmla="*/ 445 w 571"/>
              <a:gd name="T99" fmla="*/ 3885 h 7028"/>
              <a:gd name="T100" fmla="*/ 445 w 571"/>
              <a:gd name="T101" fmla="*/ 7028 h 7028"/>
              <a:gd name="T102" fmla="*/ 482 w 571"/>
              <a:gd name="T103" fmla="*/ 7028 h 7028"/>
              <a:gd name="T104" fmla="*/ 482 w 571"/>
              <a:gd name="T105" fmla="*/ 3885 h 7028"/>
              <a:gd name="T106" fmla="*/ 571 w 571"/>
              <a:gd name="T107" fmla="*/ 3885 h 7028"/>
              <a:gd name="T108" fmla="*/ 534 w 571"/>
              <a:gd name="T109" fmla="*/ 3885 h 7028"/>
              <a:gd name="T110" fmla="*/ 534 w 571"/>
              <a:gd name="T111" fmla="*/ 7028 h 7028"/>
              <a:gd name="T112" fmla="*/ 571 w 571"/>
              <a:gd name="T113" fmla="*/ 7028 h 7028"/>
              <a:gd name="T114" fmla="*/ 571 w 571"/>
              <a:gd name="T115" fmla="*/ 3885 h 70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71" h="7028">
                <a:moveTo>
                  <a:pt x="246" y="0"/>
                </a:moveTo>
                <a:lnTo>
                  <a:pt x="246" y="2716"/>
                </a:lnTo>
                <a:cubicBezTo>
                  <a:pt x="206" y="2731"/>
                  <a:pt x="178" y="2770"/>
                  <a:pt x="178" y="2816"/>
                </a:cubicBezTo>
                <a:cubicBezTo>
                  <a:pt x="178" y="2876"/>
                  <a:pt x="226" y="2924"/>
                  <a:pt x="286" y="2924"/>
                </a:cubicBezTo>
                <a:cubicBezTo>
                  <a:pt x="345" y="2924"/>
                  <a:pt x="394" y="2876"/>
                  <a:pt x="394" y="2816"/>
                </a:cubicBezTo>
                <a:cubicBezTo>
                  <a:pt x="394" y="2770"/>
                  <a:pt x="365" y="2731"/>
                  <a:pt x="325" y="2716"/>
                </a:cubicBezTo>
                <a:lnTo>
                  <a:pt x="325" y="0"/>
                </a:lnTo>
                <a:lnTo>
                  <a:pt x="246" y="0"/>
                </a:lnTo>
                <a:close/>
                <a:moveTo>
                  <a:pt x="0" y="3749"/>
                </a:moveTo>
                <a:lnTo>
                  <a:pt x="571" y="3749"/>
                </a:lnTo>
                <a:lnTo>
                  <a:pt x="571" y="3790"/>
                </a:lnTo>
                <a:lnTo>
                  <a:pt x="0" y="3790"/>
                </a:lnTo>
                <a:lnTo>
                  <a:pt x="0" y="3749"/>
                </a:lnTo>
                <a:close/>
                <a:moveTo>
                  <a:pt x="0" y="3323"/>
                </a:moveTo>
                <a:lnTo>
                  <a:pt x="0" y="3323"/>
                </a:lnTo>
                <a:lnTo>
                  <a:pt x="0" y="3323"/>
                </a:lnTo>
                <a:cubicBezTo>
                  <a:pt x="0" y="3165"/>
                  <a:pt x="128" y="3037"/>
                  <a:pt x="286" y="3037"/>
                </a:cubicBezTo>
                <a:cubicBezTo>
                  <a:pt x="443" y="3037"/>
                  <a:pt x="571" y="3165"/>
                  <a:pt x="571" y="3323"/>
                </a:cubicBezTo>
                <a:lnTo>
                  <a:pt x="571" y="3323"/>
                </a:lnTo>
                <a:lnTo>
                  <a:pt x="571" y="3323"/>
                </a:lnTo>
                <a:lnTo>
                  <a:pt x="571" y="3683"/>
                </a:lnTo>
                <a:lnTo>
                  <a:pt x="0" y="3683"/>
                </a:lnTo>
                <a:lnTo>
                  <a:pt x="0" y="3323"/>
                </a:lnTo>
                <a:close/>
                <a:moveTo>
                  <a:pt x="37" y="3885"/>
                </a:moveTo>
                <a:lnTo>
                  <a:pt x="0" y="3885"/>
                </a:lnTo>
                <a:lnTo>
                  <a:pt x="0" y="7028"/>
                </a:lnTo>
                <a:lnTo>
                  <a:pt x="37" y="7028"/>
                </a:lnTo>
                <a:lnTo>
                  <a:pt x="37" y="3885"/>
                </a:lnTo>
                <a:close/>
                <a:moveTo>
                  <a:pt x="126" y="3885"/>
                </a:moveTo>
                <a:lnTo>
                  <a:pt x="89" y="3885"/>
                </a:lnTo>
                <a:lnTo>
                  <a:pt x="89" y="7028"/>
                </a:lnTo>
                <a:lnTo>
                  <a:pt x="126" y="7028"/>
                </a:lnTo>
                <a:lnTo>
                  <a:pt x="126" y="3885"/>
                </a:lnTo>
                <a:close/>
                <a:moveTo>
                  <a:pt x="215" y="3885"/>
                </a:moveTo>
                <a:lnTo>
                  <a:pt x="178" y="3885"/>
                </a:lnTo>
                <a:lnTo>
                  <a:pt x="178" y="7028"/>
                </a:lnTo>
                <a:lnTo>
                  <a:pt x="215" y="7028"/>
                </a:lnTo>
                <a:lnTo>
                  <a:pt x="215" y="3885"/>
                </a:lnTo>
                <a:close/>
                <a:moveTo>
                  <a:pt x="304" y="3885"/>
                </a:moveTo>
                <a:lnTo>
                  <a:pt x="267" y="3885"/>
                </a:lnTo>
                <a:lnTo>
                  <a:pt x="267" y="7028"/>
                </a:lnTo>
                <a:lnTo>
                  <a:pt x="304" y="7028"/>
                </a:lnTo>
                <a:lnTo>
                  <a:pt x="304" y="3885"/>
                </a:lnTo>
                <a:close/>
                <a:moveTo>
                  <a:pt x="393" y="3885"/>
                </a:moveTo>
                <a:lnTo>
                  <a:pt x="356" y="3885"/>
                </a:lnTo>
                <a:lnTo>
                  <a:pt x="356" y="7028"/>
                </a:lnTo>
                <a:lnTo>
                  <a:pt x="393" y="7028"/>
                </a:lnTo>
                <a:lnTo>
                  <a:pt x="393" y="3885"/>
                </a:lnTo>
                <a:close/>
                <a:moveTo>
                  <a:pt x="482" y="3885"/>
                </a:moveTo>
                <a:lnTo>
                  <a:pt x="445" y="3885"/>
                </a:lnTo>
                <a:lnTo>
                  <a:pt x="445" y="7028"/>
                </a:lnTo>
                <a:lnTo>
                  <a:pt x="482" y="7028"/>
                </a:lnTo>
                <a:lnTo>
                  <a:pt x="482" y="3885"/>
                </a:lnTo>
                <a:close/>
                <a:moveTo>
                  <a:pt x="571" y="3885"/>
                </a:moveTo>
                <a:lnTo>
                  <a:pt x="534" y="3885"/>
                </a:lnTo>
                <a:lnTo>
                  <a:pt x="534" y="7028"/>
                </a:lnTo>
                <a:lnTo>
                  <a:pt x="571" y="7028"/>
                </a:lnTo>
                <a:lnTo>
                  <a:pt x="571" y="3885"/>
                </a:lnTo>
                <a:close/>
              </a:path>
            </a:pathLst>
          </a:custGeom>
          <a:solidFill>
            <a:srgbClr val="002060"/>
          </a:solidFill>
          <a:ln>
            <a:noFill/>
          </a:ln>
        </p:spPr>
        <p:txBody>
          <a:bodyPr vert="horz" wrap="square" lIns="91440" tIns="45720" rIns="91440" bIns="45720" numCol="1" anchor="t" anchorCtr="0" compatLnSpc="1">
            <a:prstTxWarp prst="textNoShape">
              <a:avLst/>
            </a:prstTxWarp>
          </a:bodyPr>
          <a:lstStyle/>
          <a:p>
            <a:endParaRPr lang="zh-CN" altLang="en-US"/>
          </a:p>
        </p:txBody>
      </p:sp>
      <p:cxnSp>
        <p:nvCxnSpPr>
          <p:cNvPr id="14" name="直接连接符 13"/>
          <p:cNvCxnSpPr/>
          <p:nvPr/>
        </p:nvCxnSpPr>
        <p:spPr>
          <a:xfrm flipH="1">
            <a:off x="2555281" y="3725664"/>
            <a:ext cx="503181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6" name="图片 1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1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20" name="文本框 19"/>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致谢</a:t>
            </a:r>
          </a:p>
        </p:txBody>
      </p:sp>
      <p:sp>
        <p:nvSpPr>
          <p:cNvPr id="3" name="文本框 2"/>
          <p:cNvSpPr txBox="1"/>
          <p:nvPr/>
        </p:nvSpPr>
        <p:spPr>
          <a:xfrm>
            <a:off x="4281790" y="4272125"/>
            <a:ext cx="2612971" cy="523220"/>
          </a:xfrm>
          <a:prstGeom prst="rect">
            <a:avLst/>
          </a:prstGeom>
          <a:noFill/>
        </p:spPr>
        <p:txBody>
          <a:bodyPr wrap="square" rtlCol="0">
            <a:spAutoFit/>
          </a:bodyPr>
          <a:lstStyle/>
          <a:p>
            <a:r>
              <a:rPr lang="en-US" altLang="zh-CN" sz="2800" dirty="0">
                <a:latin typeface="Arial" panose="020B0604020202020204" pitchFamily="34" charset="0"/>
                <a:cs typeface="Arial" panose="020B0604020202020204" pitchFamily="34" charset="0"/>
              </a:rPr>
              <a:t>2020/6/4</a:t>
            </a:r>
            <a:endParaRPr lang="zh-CN" altLang="en-US" sz="2800" dirty="0">
              <a:latin typeface="Arial" panose="020B0604020202020204" pitchFamily="34" charset="0"/>
              <a:cs typeface="Arial" panose="020B0604020202020204" pitchFamily="34" charset="0"/>
            </a:endParaRPr>
          </a:p>
        </p:txBody>
      </p:sp>
      <p:sp>
        <p:nvSpPr>
          <p:cNvPr id="21" name="文本框 20"/>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24</a:t>
            </a:r>
            <a:endParaRPr lang="zh-CN" altLang="en-US" dirty="0">
              <a:solidFill>
                <a:schemeClr val="bg1"/>
              </a:solidFill>
            </a:endParaRPr>
          </a:p>
        </p:txBody>
      </p:sp>
    </p:spTree>
    <p:extLst>
      <p:ext uri="{BB962C8B-B14F-4D97-AF65-F5344CB8AC3E}">
        <p14:creationId xmlns:p14="http://schemas.microsoft.com/office/powerpoint/2010/main" val="654102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ipe(left)">
                                      <p:cBhvr>
                                        <p:cTn id="7" dur="500"/>
                                        <p:tgtEl>
                                          <p:spTgt spid="1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wipe(up)">
                                      <p:cBhvr>
                                        <p:cTn id="11" dur="500"/>
                                        <p:tgtEl>
                                          <p:spTgt spid="13"/>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wipe(left)">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fade">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fade">
                                      <p:cBhvr>
                                        <p:cTn id="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animBg="1"/>
      <p:bldP spid="13" grpId="0" animBg="1"/>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单圆角矩形 3"/>
          <p:cNvSpPr/>
          <p:nvPr/>
        </p:nvSpPr>
        <p:spPr>
          <a:xfrm flipV="1">
            <a:off x="4250532" y="1383083"/>
            <a:ext cx="4237436" cy="3980259"/>
          </a:xfrm>
          <a:prstGeom prst="round1Rect">
            <a:avLst>
              <a:gd name="adj" fmla="val 970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dirty="0"/>
          </a:p>
        </p:txBody>
      </p:sp>
      <p:sp>
        <p:nvSpPr>
          <p:cNvPr id="5" name="单圆角矩形 4"/>
          <p:cNvSpPr/>
          <p:nvPr/>
        </p:nvSpPr>
        <p:spPr>
          <a:xfrm flipH="1">
            <a:off x="3477763" y="2147473"/>
            <a:ext cx="4367131" cy="667517"/>
          </a:xfrm>
          <a:prstGeom prst="round1Rect">
            <a:avLst>
              <a:gd name="adj" fmla="val 32752"/>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3300" dirty="0">
                <a:latin typeface="黑体" panose="02010609060101010101" pitchFamily="49" charset="-122"/>
                <a:ea typeface="黑体" panose="02010609060101010101" pitchFamily="49" charset="-122"/>
              </a:rPr>
              <a:t>研究背景</a:t>
            </a:r>
            <a:endParaRPr lang="zh-CN" altLang="en-US" sz="900" spc="-75" dirty="0">
              <a:latin typeface="黑体" panose="02010609060101010101" pitchFamily="49" charset="-122"/>
              <a:ea typeface="黑体" panose="02010609060101010101" pitchFamily="49" charset="-122"/>
            </a:endParaRPr>
          </a:p>
        </p:txBody>
      </p:sp>
      <p:sp>
        <p:nvSpPr>
          <p:cNvPr id="6" name="TextBox 5"/>
          <p:cNvSpPr txBox="1"/>
          <p:nvPr/>
        </p:nvSpPr>
        <p:spPr>
          <a:xfrm>
            <a:off x="5735972" y="3085676"/>
            <a:ext cx="2533238" cy="454035"/>
          </a:xfrm>
          <a:prstGeom prst="rect">
            <a:avLst/>
          </a:prstGeom>
          <a:noFill/>
        </p:spPr>
        <p:txBody>
          <a:bodyPr wrap="square">
            <a:spAutoFit/>
          </a:bodyPr>
          <a:lstStyle/>
          <a:p>
            <a:pPr>
              <a:lnSpc>
                <a:spcPct val="150000"/>
              </a:lnSpc>
              <a:defRPr/>
            </a:pPr>
            <a:r>
              <a:rPr lang="en-US" altLang="zh-CN" sz="1500" dirty="0">
                <a:solidFill>
                  <a:schemeClr val="tx1">
                    <a:lumMod val="85000"/>
                    <a:lumOff val="15000"/>
                  </a:schemeClr>
                </a:solidFill>
                <a:latin typeface="微软雅黑" pitchFamily="34" charset="-122"/>
                <a:ea typeface="微软雅黑" pitchFamily="34" charset="-122"/>
              </a:rPr>
              <a:t>——</a:t>
            </a:r>
            <a:r>
              <a:rPr lang="en-US" altLang="zh-CN"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rPr>
              <a:t>POI</a:t>
            </a:r>
            <a:r>
              <a:rPr lang="zh-CN" altLang="en-US"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rPr>
              <a:t>推荐</a:t>
            </a:r>
            <a:endParaRPr lang="en-US" altLang="zh-CN" dirty="0">
              <a:solidFill>
                <a:schemeClr val="tx1">
                  <a:lumMod val="85000"/>
                  <a:lumOff val="15000"/>
                </a:schemeClr>
              </a:solidFill>
              <a:latin typeface="黑体" panose="02010609060101010101" pitchFamily="49" charset="-122"/>
              <a:ea typeface="黑体" panose="02010609060101010101" pitchFamily="49" charset="-122"/>
            </a:endParaRPr>
          </a:p>
        </p:txBody>
      </p:sp>
      <p:grpSp>
        <p:nvGrpSpPr>
          <p:cNvPr id="16" name="组合 15"/>
          <p:cNvGrpSpPr/>
          <p:nvPr/>
        </p:nvGrpSpPr>
        <p:grpSpPr>
          <a:xfrm>
            <a:off x="7760348" y="4669945"/>
            <a:ext cx="941698" cy="715581"/>
            <a:chOff x="10318555" y="4969295"/>
            <a:chExt cx="1255597" cy="954108"/>
          </a:xfrm>
        </p:grpSpPr>
        <p:sp>
          <p:nvSpPr>
            <p:cNvPr id="8" name="椭圆 7"/>
            <p:cNvSpPr/>
            <p:nvPr/>
          </p:nvSpPr>
          <p:spPr>
            <a:xfrm>
              <a:off x="10318555" y="5140896"/>
              <a:ext cx="971342" cy="519350"/>
            </a:xfrm>
            <a:prstGeom prst="ellipse">
              <a:avLst/>
            </a:prstGeom>
            <a:solidFill>
              <a:srgbClr val="002060"/>
            </a:solidFill>
            <a:ln w="12700">
              <a:noFill/>
            </a:ln>
            <a:effectLst/>
          </p:spPr>
          <p:txBody>
            <a:bodyPr wrap="square" rtlCol="0" anchor="ctr">
              <a:spAutoFit/>
            </a:bodyPr>
            <a:lstStyle/>
            <a:p>
              <a:pPr algn="ctr"/>
              <a:endParaRPr lang="zh-CN" altLang="en-US" sz="1200" b="1" dirty="0">
                <a:solidFill>
                  <a:schemeClr val="bg1"/>
                </a:solidFill>
                <a:latin typeface="微软雅黑" pitchFamily="34" charset="-122"/>
                <a:ea typeface="微软雅黑" pitchFamily="34" charset="-122"/>
                <a:cs typeface="Lao UI" pitchFamily="34" charset="0"/>
              </a:endParaRPr>
            </a:p>
          </p:txBody>
        </p:sp>
        <p:sp>
          <p:nvSpPr>
            <p:cNvPr id="9" name="TextBox 8"/>
            <p:cNvSpPr txBox="1"/>
            <p:nvPr/>
          </p:nvSpPr>
          <p:spPr>
            <a:xfrm>
              <a:off x="10526974" y="4969295"/>
              <a:ext cx="1047178" cy="954108"/>
            </a:xfrm>
            <a:prstGeom prst="rect">
              <a:avLst/>
            </a:prstGeom>
            <a:noFill/>
          </p:spPr>
          <p:txBody>
            <a:bodyPr wrap="square" rtlCol="0">
              <a:spAutoFit/>
            </a:bodyPr>
            <a:lstStyle/>
            <a:p>
              <a:r>
                <a:rPr lang="en-US" altLang="zh-CN" sz="4050" b="1" dirty="0">
                  <a:solidFill>
                    <a:schemeClr val="bg1"/>
                  </a:solidFill>
                  <a:latin typeface="微软雅黑" panose="020B0503020204020204" pitchFamily="34" charset="-122"/>
                  <a:ea typeface="微软雅黑" panose="020B0503020204020204" pitchFamily="34" charset="-122"/>
                </a:rPr>
                <a:t>1</a:t>
              </a:r>
              <a:endParaRPr lang="zh-CN" altLang="en-US" sz="4050" b="1" dirty="0">
                <a:solidFill>
                  <a:schemeClr val="bg1"/>
                </a:solidFill>
                <a:latin typeface="微软雅黑" panose="020B0503020204020204" pitchFamily="34" charset="-122"/>
                <a:ea typeface="微软雅黑" panose="020B0503020204020204" pitchFamily="34" charset="-122"/>
              </a:endParaRPr>
            </a:p>
          </p:txBody>
        </p:sp>
      </p:gr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0091" y="3651676"/>
            <a:ext cx="1752308" cy="1314231"/>
          </a:xfrm>
          <a:prstGeom prst="rect">
            <a:avLst/>
          </a:prstGeom>
        </p:spPr>
      </p:pic>
      <p:sp>
        <p:nvSpPr>
          <p:cNvPr id="11" name="矩形 10"/>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13"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4"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5"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8" name="TextBox 16"/>
          <p:cNvSpPr txBox="1"/>
          <p:nvPr/>
        </p:nvSpPr>
        <p:spPr>
          <a:xfrm>
            <a:off x="5736416" y="3533222"/>
            <a:ext cx="2751996" cy="456535"/>
          </a:xfrm>
          <a:prstGeom prst="rect">
            <a:avLst/>
          </a:prstGeom>
          <a:noFill/>
        </p:spPr>
        <p:txBody>
          <a:bodyPr wrap="square">
            <a:spAutoFit/>
          </a:bodyPr>
          <a:lstStyle/>
          <a:p>
            <a:pPr>
              <a:lnSpc>
                <a:spcPct val="150000"/>
              </a:lnSpc>
              <a:defRPr/>
            </a:pPr>
            <a:r>
              <a:rPr lang="en-US" altLang="zh-CN" sz="1500" dirty="0">
                <a:solidFill>
                  <a:schemeClr val="tx1">
                    <a:lumMod val="85000"/>
                    <a:lumOff val="15000"/>
                  </a:schemeClr>
                </a:solidFill>
                <a:latin typeface="微软雅黑" pitchFamily="34" charset="-122"/>
                <a:ea typeface="微软雅黑" pitchFamily="34" charset="-122"/>
              </a:rPr>
              <a:t>——</a:t>
            </a:r>
            <a:r>
              <a:rPr lang="zh-CN" altLang="en-US"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rPr>
              <a:t>区域敏感</a:t>
            </a:r>
            <a:endParaRPr lang="en-US" altLang="zh-CN" sz="1500"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endParaRPr>
          </a:p>
        </p:txBody>
      </p:sp>
      <p:sp>
        <p:nvSpPr>
          <p:cNvPr id="20" name="文本框 19">
            <a:extLst>
              <a:ext uri="{FF2B5EF4-FFF2-40B4-BE49-F238E27FC236}">
                <a16:creationId xmlns:a16="http://schemas.microsoft.com/office/drawing/2014/main" id="{85B5B20D-6FD4-4361-9A5A-1B4BD5F8A8AE}"/>
              </a:ext>
            </a:extLst>
          </p:cNvPr>
          <p:cNvSpPr txBox="1"/>
          <p:nvPr/>
        </p:nvSpPr>
        <p:spPr>
          <a:xfrm>
            <a:off x="241363" y="6482992"/>
            <a:ext cx="344136" cy="375007"/>
          </a:xfrm>
          <a:prstGeom prst="rect">
            <a:avLst/>
          </a:prstGeom>
          <a:noFill/>
        </p:spPr>
        <p:txBody>
          <a:bodyPr wrap="square" rtlCol="0">
            <a:spAutoFit/>
          </a:bodyPr>
          <a:lstStyle/>
          <a:p>
            <a:r>
              <a:rPr lang="en-US" altLang="zh-CN" dirty="0">
                <a:solidFill>
                  <a:schemeClr val="bg1"/>
                </a:solidFill>
              </a:rPr>
              <a:t>3</a:t>
            </a:r>
            <a:endParaRPr lang="zh-CN" altLang="en-US" dirty="0">
              <a:solidFill>
                <a:schemeClr val="bg1"/>
              </a:solidFill>
            </a:endParaRPr>
          </a:p>
        </p:txBody>
      </p:sp>
    </p:spTree>
    <p:extLst>
      <p:ext uri="{BB962C8B-B14F-4D97-AF65-F5344CB8AC3E}">
        <p14:creationId xmlns:p14="http://schemas.microsoft.com/office/powerpoint/2010/main" val="2947084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en-US" altLang="zh-CN" sz="2800" dirty="0">
                <a:solidFill>
                  <a:schemeClr val="bg1"/>
                </a:solidFill>
                <a:latin typeface="Arial" panose="020B0604020202020204" pitchFamily="34" charset="0"/>
                <a:ea typeface="黑体" panose="02010609060101010101" pitchFamily="49" charset="-122"/>
                <a:cs typeface="Arial" panose="020B0604020202020204" pitchFamily="34" charset="0"/>
              </a:rPr>
              <a:t>POI</a:t>
            </a:r>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推荐</a:t>
            </a:r>
            <a:endParaRPr lang="zh-CN" altLang="en-US" sz="2400" dirty="0">
              <a:solidFill>
                <a:schemeClr val="bg1"/>
              </a:solidFill>
              <a:latin typeface="黑体" panose="02010609060101010101" pitchFamily="49" charset="-122"/>
              <a:ea typeface="黑体" panose="02010609060101010101" pitchFamily="49" charset="-122"/>
            </a:endParaRPr>
          </a:p>
        </p:txBody>
      </p:sp>
      <p:sp>
        <p:nvSpPr>
          <p:cNvPr id="16" name="矩形 15">
            <a:extLst>
              <a:ext uri="{FF2B5EF4-FFF2-40B4-BE49-F238E27FC236}">
                <a16:creationId xmlns:a16="http://schemas.microsoft.com/office/drawing/2014/main" id="{606502B1-F7F0-4F59-A7AF-EAFF950FEBBA}"/>
              </a:ext>
            </a:extLst>
          </p:cNvPr>
          <p:cNvSpPr/>
          <p:nvPr/>
        </p:nvSpPr>
        <p:spPr>
          <a:xfrm>
            <a:off x="118532" y="3401292"/>
            <a:ext cx="8845955" cy="3027802"/>
          </a:xfrm>
          <a:prstGeom prst="rect">
            <a:avLst/>
          </a:prstGeom>
          <a:solidFill>
            <a:schemeClr val="bg1">
              <a:lumMod val="95000"/>
            </a:schemeClr>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241491" y="6482993"/>
            <a:ext cx="344136" cy="375007"/>
          </a:xfrm>
          <a:prstGeom prst="rect">
            <a:avLst/>
          </a:prstGeom>
          <a:noFill/>
        </p:spPr>
        <p:txBody>
          <a:bodyPr wrap="square" rtlCol="0">
            <a:spAutoFit/>
          </a:bodyPr>
          <a:lstStyle/>
          <a:p>
            <a:r>
              <a:rPr lang="en-US" altLang="zh-CN" dirty="0">
                <a:solidFill>
                  <a:schemeClr val="bg1"/>
                </a:solidFill>
              </a:rPr>
              <a:t>4</a:t>
            </a:r>
            <a:endParaRPr lang="zh-CN" altLang="en-US" dirty="0">
              <a:solidFill>
                <a:schemeClr val="bg1"/>
              </a:solidFill>
            </a:endParaRPr>
          </a:p>
        </p:txBody>
      </p:sp>
      <p:sp>
        <p:nvSpPr>
          <p:cNvPr id="17" name="文本框 16">
            <a:extLst>
              <a:ext uri="{FF2B5EF4-FFF2-40B4-BE49-F238E27FC236}">
                <a16:creationId xmlns:a16="http://schemas.microsoft.com/office/drawing/2014/main" id="{F5AEA5C5-6831-4C5B-AF33-B2221190B2B2}"/>
              </a:ext>
            </a:extLst>
          </p:cNvPr>
          <p:cNvSpPr txBox="1"/>
          <p:nvPr/>
        </p:nvSpPr>
        <p:spPr>
          <a:xfrm>
            <a:off x="137549" y="1251675"/>
            <a:ext cx="4740297" cy="1497526"/>
          </a:xfrm>
          <a:prstGeom prst="rect">
            <a:avLst/>
          </a:prstGeom>
          <a:noFill/>
          <a:ln w="28575">
            <a:noFill/>
          </a:ln>
        </p:spPr>
        <p:txBody>
          <a:bodyPr wrap="square" rtlCol="0">
            <a:spAutoFit/>
          </a:bodyPr>
          <a:lstStyle/>
          <a:p>
            <a:pPr algn="just">
              <a:lnSpc>
                <a:spcPct val="150000"/>
              </a:lnSpc>
            </a:pPr>
            <a:r>
              <a:rPr lang="zh-CN" altLang="en-US" sz="2400" b="1" dirty="0">
                <a:latin typeface="黑体" panose="02010609060101010101" pitchFamily="49" charset="-122"/>
                <a:ea typeface="黑体" panose="02010609060101010101" pitchFamily="49" charset="-122"/>
              </a:rPr>
              <a:t>兴趣点</a:t>
            </a:r>
            <a:r>
              <a:rPr lang="zh-CN" altLang="en-US" sz="2400" b="1" dirty="0">
                <a:latin typeface="Arial" panose="020B0604020202020204" pitchFamily="34" charset="0"/>
                <a:ea typeface="黑体" panose="02010609060101010101" pitchFamily="49" charset="-122"/>
                <a:cs typeface="Arial" panose="020B0604020202020204" pitchFamily="34" charset="0"/>
              </a:rPr>
              <a:t>（</a:t>
            </a:r>
            <a:r>
              <a:rPr lang="en-US" altLang="zh-CN" sz="2400" b="1" dirty="0">
                <a:latin typeface="Arial" panose="020B0604020202020204" pitchFamily="34" charset="0"/>
                <a:ea typeface="Cambria" panose="02040503050406030204" pitchFamily="18" charset="0"/>
                <a:cs typeface="Arial" panose="020B0604020202020204" pitchFamily="34" charset="0"/>
              </a:rPr>
              <a:t>Point of Interest</a:t>
            </a:r>
            <a:r>
              <a:rPr lang="en-US" altLang="zh-CN" sz="2400" b="1" dirty="0">
                <a:latin typeface="Arial" panose="020B0604020202020204" pitchFamily="34" charset="0"/>
                <a:ea typeface="黑体" panose="02010609060101010101" pitchFamily="49" charset="-122"/>
                <a:cs typeface="Arial" panose="020B0604020202020204" pitchFamily="34" charset="0"/>
              </a:rPr>
              <a:t>, </a:t>
            </a:r>
            <a:r>
              <a:rPr lang="en-US" altLang="zh-CN" sz="2400" b="1" dirty="0">
                <a:latin typeface="Arial" panose="020B0604020202020204" pitchFamily="34" charset="0"/>
                <a:ea typeface="Cambria" panose="02040503050406030204" pitchFamily="18" charset="0"/>
                <a:cs typeface="Arial" panose="020B0604020202020204" pitchFamily="34" charset="0"/>
              </a:rPr>
              <a:t>POI</a:t>
            </a:r>
            <a:r>
              <a:rPr lang="zh-CN" altLang="en-US" sz="2400" b="1" dirty="0">
                <a:latin typeface="Arial" panose="020B0604020202020204" pitchFamily="34" charset="0"/>
                <a:ea typeface="黑体" panose="02010609060101010101" pitchFamily="49" charset="-122"/>
                <a:cs typeface="Arial" panose="020B0604020202020204" pitchFamily="34" charset="0"/>
              </a:rPr>
              <a:t>）</a:t>
            </a:r>
            <a:endParaRPr lang="en-US" altLang="zh-CN" sz="2400" b="1" dirty="0">
              <a:latin typeface="黑体" panose="02010609060101010101" pitchFamily="49" charset="-122"/>
              <a:ea typeface="黑体" panose="02010609060101010101" pitchFamily="49" charset="-122"/>
            </a:endParaRPr>
          </a:p>
          <a:p>
            <a:pPr marL="285750" indent="-285750" algn="just">
              <a:lnSpc>
                <a:spcPct val="150000"/>
              </a:lnSpc>
              <a:buFont typeface="Arial" panose="020B0604020202020204" pitchFamily="34" charset="0"/>
              <a:buChar char="•"/>
            </a:pPr>
            <a:r>
              <a:rPr lang="zh-CN" altLang="en-US" sz="2000" dirty="0">
                <a:latin typeface="黑体" panose="02010609060101010101" pitchFamily="49" charset="-122"/>
                <a:ea typeface="黑体" panose="02010609060101010101" pitchFamily="49" charset="-122"/>
              </a:rPr>
              <a:t>地理信息系统中的</a:t>
            </a:r>
            <a:r>
              <a:rPr lang="zh-CN" altLang="en-US" sz="2000" dirty="0">
                <a:solidFill>
                  <a:srgbClr val="FF0000"/>
                </a:solidFill>
                <a:latin typeface="黑体" panose="02010609060101010101" pitchFamily="49" charset="-122"/>
                <a:ea typeface="黑体" panose="02010609060101010101" pitchFamily="49" charset="-122"/>
              </a:rPr>
              <a:t>某个地标</a:t>
            </a:r>
            <a:endParaRPr lang="en-US" altLang="zh-CN" sz="2000" dirty="0">
              <a:latin typeface="黑体" panose="02010609060101010101" pitchFamily="49" charset="-122"/>
              <a:ea typeface="黑体" panose="02010609060101010101" pitchFamily="49" charset="-122"/>
            </a:endParaRPr>
          </a:p>
          <a:p>
            <a:pPr marL="285750" indent="-285750" algn="just">
              <a:lnSpc>
                <a:spcPct val="150000"/>
              </a:lnSpc>
              <a:buFont typeface="Arial" panose="020B0604020202020204" pitchFamily="34" charset="0"/>
              <a:buChar char="•"/>
            </a:pPr>
            <a:r>
              <a:rPr lang="zh-CN" altLang="en-US" sz="2000" dirty="0">
                <a:latin typeface="黑体" panose="02010609060101010101" pitchFamily="49" charset="-122"/>
                <a:ea typeface="黑体" panose="02010609060101010101" pitchFamily="49" charset="-122"/>
              </a:rPr>
              <a:t>包含</a:t>
            </a:r>
            <a:r>
              <a:rPr lang="zh-CN" altLang="en-US" sz="2000" dirty="0">
                <a:solidFill>
                  <a:srgbClr val="FF0000"/>
                </a:solidFill>
                <a:latin typeface="黑体" panose="02010609060101010101" pitchFamily="49" charset="-122"/>
                <a:ea typeface="黑体" panose="02010609060101010101" pitchFamily="49" charset="-122"/>
              </a:rPr>
              <a:t>名称</a:t>
            </a:r>
            <a:r>
              <a:rPr lang="zh-CN" altLang="en-US" sz="2000" dirty="0">
                <a:latin typeface="黑体" panose="02010609060101010101" pitchFamily="49" charset="-122"/>
                <a:ea typeface="黑体" panose="02010609060101010101" pitchFamily="49" charset="-122"/>
              </a:rPr>
              <a:t>、</a:t>
            </a:r>
            <a:r>
              <a:rPr lang="zh-CN" altLang="en-US" sz="2000" dirty="0">
                <a:solidFill>
                  <a:srgbClr val="FF0000"/>
                </a:solidFill>
                <a:latin typeface="黑体" panose="02010609060101010101" pitchFamily="49" charset="-122"/>
                <a:ea typeface="黑体" panose="02010609060101010101" pitchFamily="49" charset="-122"/>
              </a:rPr>
              <a:t>类别</a:t>
            </a:r>
            <a:r>
              <a:rPr lang="zh-CN" altLang="en-US" sz="2000" dirty="0">
                <a:latin typeface="黑体" panose="02010609060101010101" pitchFamily="49" charset="-122"/>
                <a:ea typeface="黑体" panose="02010609060101010101" pitchFamily="49" charset="-122"/>
              </a:rPr>
              <a:t>、</a:t>
            </a:r>
            <a:r>
              <a:rPr lang="zh-CN" altLang="en-US" sz="2000" dirty="0">
                <a:solidFill>
                  <a:srgbClr val="FF0000"/>
                </a:solidFill>
                <a:latin typeface="黑体" panose="02010609060101010101" pitchFamily="49" charset="-122"/>
                <a:ea typeface="黑体" panose="02010609060101010101" pitchFamily="49" charset="-122"/>
              </a:rPr>
              <a:t>经纬度</a:t>
            </a:r>
            <a:r>
              <a:rPr lang="zh-CN" altLang="en-US" sz="2000" dirty="0">
                <a:latin typeface="黑体" panose="02010609060101010101" pitchFamily="49" charset="-122"/>
                <a:ea typeface="黑体" panose="02010609060101010101" pitchFamily="49" charset="-122"/>
              </a:rPr>
              <a:t>等信息  </a:t>
            </a:r>
            <a:endParaRPr lang="en-US" altLang="zh-CN" sz="2000" dirty="0">
              <a:latin typeface="黑体" panose="02010609060101010101" pitchFamily="49" charset="-122"/>
              <a:ea typeface="黑体" panose="02010609060101010101" pitchFamily="49" charset="-122"/>
            </a:endParaRPr>
          </a:p>
        </p:txBody>
      </p:sp>
      <p:pic>
        <p:nvPicPr>
          <p:cNvPr id="18" name="图片 17">
            <a:extLst>
              <a:ext uri="{FF2B5EF4-FFF2-40B4-BE49-F238E27FC236}">
                <a16:creationId xmlns:a16="http://schemas.microsoft.com/office/drawing/2014/main" id="{9F7E5855-C30E-4318-9433-B294CFFEB630}"/>
              </a:ext>
            </a:extLst>
          </p:cNvPr>
          <p:cNvPicPr>
            <a:picLocks noChangeAspect="1"/>
          </p:cNvPicPr>
          <p:nvPr/>
        </p:nvPicPr>
        <p:blipFill>
          <a:blip r:embed="rId4"/>
          <a:stretch>
            <a:fillRect/>
          </a:stretch>
        </p:blipFill>
        <p:spPr>
          <a:xfrm>
            <a:off x="4903616" y="1025779"/>
            <a:ext cx="4060871" cy="2294397"/>
          </a:xfrm>
          <a:prstGeom prst="rect">
            <a:avLst/>
          </a:prstGeom>
        </p:spPr>
      </p:pic>
      <p:grpSp>
        <p:nvGrpSpPr>
          <p:cNvPr id="19" name="组合 18">
            <a:extLst>
              <a:ext uri="{FF2B5EF4-FFF2-40B4-BE49-F238E27FC236}">
                <a16:creationId xmlns:a16="http://schemas.microsoft.com/office/drawing/2014/main" id="{1690A811-EC0E-4087-BC95-87C56D2EE796}"/>
              </a:ext>
            </a:extLst>
          </p:cNvPr>
          <p:cNvGrpSpPr/>
          <p:nvPr/>
        </p:nvGrpSpPr>
        <p:grpSpPr>
          <a:xfrm>
            <a:off x="6103754" y="3543748"/>
            <a:ext cx="2770900" cy="2947933"/>
            <a:chOff x="179512" y="3534476"/>
            <a:chExt cx="2770900" cy="2947933"/>
          </a:xfrm>
        </p:grpSpPr>
        <p:sp>
          <p:nvSpPr>
            <p:cNvPr id="20" name="文本框 19">
              <a:extLst>
                <a:ext uri="{FF2B5EF4-FFF2-40B4-BE49-F238E27FC236}">
                  <a16:creationId xmlns:a16="http://schemas.microsoft.com/office/drawing/2014/main" id="{8F9BD764-40F9-48A8-9426-F1F2BEFA0595}"/>
                </a:ext>
              </a:extLst>
            </p:cNvPr>
            <p:cNvSpPr txBox="1"/>
            <p:nvPr/>
          </p:nvSpPr>
          <p:spPr>
            <a:xfrm>
              <a:off x="179512" y="5836078"/>
              <a:ext cx="2770900" cy="646331"/>
            </a:xfrm>
            <a:prstGeom prst="rect">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经纬度：</a:t>
              </a:r>
              <a:r>
                <a:rPr lang="en-US" altLang="zh-CN" dirty="0">
                  <a:latin typeface="黑体" panose="02010609060101010101" pitchFamily="49" charset="-122"/>
                  <a:ea typeface="黑体" panose="02010609060101010101" pitchFamily="49" charset="-122"/>
                </a:rPr>
                <a:t>(</a:t>
              </a:r>
              <a:r>
                <a:rPr lang="en-US" altLang="zh-CN" dirty="0">
                  <a:latin typeface="黑体" panose="02010609060101010101" pitchFamily="49" charset="-122"/>
                  <a:ea typeface="黑体" panose="02010609060101010101" pitchFamily="49" charset="-122"/>
                  <a:cs typeface="Arial" panose="020B0604020202020204" pitchFamily="34" charset="0"/>
                </a:rPr>
                <a:t>30.891560, 121.158756</a:t>
              </a:r>
              <a:r>
                <a:rPr lang="en-US" altLang="zh-CN" dirty="0">
                  <a:latin typeface="黑体" panose="02010609060101010101" pitchFamily="49" charset="-122"/>
                  <a:ea typeface="黑体" panose="02010609060101010101" pitchFamily="49" charset="-122"/>
                </a:rPr>
                <a:t>)</a:t>
              </a:r>
            </a:p>
          </p:txBody>
        </p:sp>
        <p:pic>
          <p:nvPicPr>
            <p:cNvPr id="21" name="图片 20">
              <a:extLst>
                <a:ext uri="{FF2B5EF4-FFF2-40B4-BE49-F238E27FC236}">
                  <a16:creationId xmlns:a16="http://schemas.microsoft.com/office/drawing/2014/main" id="{C1F1535A-D4BF-4414-BAE9-8B1EE9A5A885}"/>
                </a:ext>
              </a:extLst>
            </p:cNvPr>
            <p:cNvPicPr>
              <a:picLocks noChangeAspect="1"/>
            </p:cNvPicPr>
            <p:nvPr/>
          </p:nvPicPr>
          <p:blipFill rotWithShape="1">
            <a:blip r:embed="rId5">
              <a:duotone>
                <a:schemeClr val="accent2">
                  <a:shade val="45000"/>
                  <a:satMod val="135000"/>
                </a:schemeClr>
                <a:prstClr val="white"/>
              </a:duotone>
              <a:extLst>
                <a:ext uri="{BEBA8EAE-BF5A-486C-A8C5-ECC9F3942E4B}">
                  <a14:imgProps xmlns:a14="http://schemas.microsoft.com/office/drawing/2010/main">
                    <a14:imgLayer r:embed="rId6">
                      <a14:imgEffect>
                        <a14:brightnessContrast bright="20000" contrast="20000"/>
                      </a14:imgEffect>
                    </a14:imgLayer>
                  </a14:imgProps>
                </a:ext>
              </a:extLst>
            </a:blip>
            <a:srcRect l="12353" r="9619"/>
            <a:stretch>
              <a:fillRect/>
            </a:stretch>
          </p:blipFill>
          <p:spPr>
            <a:xfrm>
              <a:off x="951161" y="3534476"/>
              <a:ext cx="1298473" cy="1175854"/>
            </a:xfrm>
            <a:prstGeom prst="rect">
              <a:avLst/>
            </a:prstGeom>
          </p:spPr>
        </p:pic>
        <p:pic>
          <p:nvPicPr>
            <p:cNvPr id="23" name="图片 22">
              <a:extLst>
                <a:ext uri="{FF2B5EF4-FFF2-40B4-BE49-F238E27FC236}">
                  <a16:creationId xmlns:a16="http://schemas.microsoft.com/office/drawing/2014/main" id="{BDF821AE-BF3D-4A21-893F-CB5CB3CA300D}"/>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136815" y="5020274"/>
              <a:ext cx="750880" cy="748918"/>
            </a:xfrm>
            <a:prstGeom prst="rect">
              <a:avLst/>
            </a:prstGeom>
          </p:spPr>
        </p:pic>
      </p:grpSp>
      <p:grpSp>
        <p:nvGrpSpPr>
          <p:cNvPr id="24" name="组合 23">
            <a:extLst>
              <a:ext uri="{FF2B5EF4-FFF2-40B4-BE49-F238E27FC236}">
                <a16:creationId xmlns:a16="http://schemas.microsoft.com/office/drawing/2014/main" id="{DD3E2842-F69F-4CA2-AEE1-E737F50443F3}"/>
              </a:ext>
            </a:extLst>
          </p:cNvPr>
          <p:cNvGrpSpPr/>
          <p:nvPr/>
        </p:nvGrpSpPr>
        <p:grpSpPr>
          <a:xfrm>
            <a:off x="3115268" y="3529661"/>
            <a:ext cx="2731943" cy="2944581"/>
            <a:chOff x="3018768" y="3527713"/>
            <a:chExt cx="2731943" cy="2944581"/>
          </a:xfrm>
        </p:grpSpPr>
        <p:sp>
          <p:nvSpPr>
            <p:cNvPr id="26" name="文本框 25">
              <a:extLst>
                <a:ext uri="{FF2B5EF4-FFF2-40B4-BE49-F238E27FC236}">
                  <a16:creationId xmlns:a16="http://schemas.microsoft.com/office/drawing/2014/main" id="{7FF61D1F-4D5F-4999-BC67-A50790029594}"/>
                </a:ext>
              </a:extLst>
            </p:cNvPr>
            <p:cNvSpPr txBox="1"/>
            <p:nvPr/>
          </p:nvSpPr>
          <p:spPr>
            <a:xfrm>
              <a:off x="3018768" y="5825963"/>
              <a:ext cx="2731943" cy="646331"/>
            </a:xfrm>
            <a:prstGeom prst="rect">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经纬度：</a:t>
              </a:r>
              <a:r>
                <a:rPr lang="en-US" altLang="zh-CN" dirty="0">
                  <a:latin typeface="黑体" panose="02010609060101010101" pitchFamily="49" charset="-122"/>
                  <a:ea typeface="黑体" panose="02010609060101010101" pitchFamily="49" charset="-122"/>
                </a:rPr>
                <a:t>(</a:t>
              </a:r>
              <a:r>
                <a:rPr lang="en-US" altLang="zh-CN" dirty="0">
                  <a:latin typeface="黑体" panose="02010609060101010101" pitchFamily="49" charset="-122"/>
                  <a:ea typeface="黑体" panose="02010609060101010101" pitchFamily="49" charset="-122"/>
                  <a:cs typeface="Arial" panose="020B0604020202020204" pitchFamily="34" charset="0"/>
                </a:rPr>
                <a:t>31.929820, 118.820079</a:t>
              </a:r>
              <a:r>
                <a:rPr lang="en-US" altLang="zh-CN" dirty="0">
                  <a:latin typeface="黑体" panose="02010609060101010101" pitchFamily="49" charset="-122"/>
                  <a:ea typeface="黑体" panose="02010609060101010101" pitchFamily="49" charset="-122"/>
                </a:rPr>
                <a:t>)</a:t>
              </a:r>
            </a:p>
          </p:txBody>
        </p:sp>
        <p:pic>
          <p:nvPicPr>
            <p:cNvPr id="28" name="图片 27">
              <a:extLst>
                <a:ext uri="{FF2B5EF4-FFF2-40B4-BE49-F238E27FC236}">
                  <a16:creationId xmlns:a16="http://schemas.microsoft.com/office/drawing/2014/main" id="{2EE951CE-D8D0-4A9B-98B7-21CB6E8EE137}"/>
                </a:ext>
              </a:extLst>
            </p:cNvPr>
            <p:cNvPicPr>
              <a:picLocks noChangeAspect="1"/>
            </p:cNvPicPr>
            <p:nvPr/>
          </p:nvPicPr>
          <p:blipFill>
            <a:blip r:embed="rId8">
              <a:duotone>
                <a:schemeClr val="accent2">
                  <a:shade val="45000"/>
                  <a:satMod val="135000"/>
                </a:schemeClr>
                <a:prstClr val="white"/>
              </a:duotone>
              <a:extLst>
                <a:ext uri="{BEBA8EAE-BF5A-486C-A8C5-ECC9F3942E4B}">
                  <a14:imgProps xmlns:a14="http://schemas.microsoft.com/office/drawing/2010/main">
                    <a14:imgLayer r:embed="rId9">
                      <a14:imgEffect>
                        <a14:colorTemperature colorTemp="11200"/>
                      </a14:imgEffect>
                    </a14:imgLayer>
                  </a14:imgProps>
                </a:ext>
              </a:extLst>
            </a:blip>
            <a:stretch>
              <a:fillRect/>
            </a:stretch>
          </p:blipFill>
          <p:spPr>
            <a:xfrm>
              <a:off x="3761340" y="3527713"/>
              <a:ext cx="1298472" cy="1189942"/>
            </a:xfrm>
            <a:prstGeom prst="rect">
              <a:avLst/>
            </a:prstGeom>
          </p:spPr>
        </p:pic>
        <p:pic>
          <p:nvPicPr>
            <p:cNvPr id="30" name="图片 29">
              <a:extLst>
                <a:ext uri="{FF2B5EF4-FFF2-40B4-BE49-F238E27FC236}">
                  <a16:creationId xmlns:a16="http://schemas.microsoft.com/office/drawing/2014/main" id="{8278248E-9A14-4354-B410-1880F2302662}"/>
                </a:ext>
              </a:extLst>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4149161" y="5107473"/>
              <a:ext cx="518759" cy="501264"/>
            </a:xfrm>
            <a:prstGeom prst="rect">
              <a:avLst/>
            </a:prstGeom>
          </p:spPr>
        </p:pic>
        <p:sp>
          <p:nvSpPr>
            <p:cNvPr id="31" name="流程图: 接点 30">
              <a:extLst>
                <a:ext uri="{FF2B5EF4-FFF2-40B4-BE49-F238E27FC236}">
                  <a16:creationId xmlns:a16="http://schemas.microsoft.com/office/drawing/2014/main" id="{698893CF-93AE-4ACF-B4D7-7B3143D2EB73}"/>
                </a:ext>
              </a:extLst>
            </p:cNvPr>
            <p:cNvSpPr/>
            <p:nvPr/>
          </p:nvSpPr>
          <p:spPr>
            <a:xfrm>
              <a:off x="4009299" y="5027597"/>
              <a:ext cx="750879" cy="725555"/>
            </a:xfrm>
            <a:prstGeom prst="flowChartConnector">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3" name="组合 32">
            <a:extLst>
              <a:ext uri="{FF2B5EF4-FFF2-40B4-BE49-F238E27FC236}">
                <a16:creationId xmlns:a16="http://schemas.microsoft.com/office/drawing/2014/main" id="{D0631223-9BEB-474D-A0B2-58193C0EF019}"/>
              </a:ext>
            </a:extLst>
          </p:cNvPr>
          <p:cNvGrpSpPr/>
          <p:nvPr/>
        </p:nvGrpSpPr>
        <p:grpSpPr>
          <a:xfrm>
            <a:off x="63137" y="3543748"/>
            <a:ext cx="2795588" cy="2953854"/>
            <a:chOff x="5973663" y="3534477"/>
            <a:chExt cx="2795588" cy="2953854"/>
          </a:xfrm>
        </p:grpSpPr>
        <p:sp>
          <p:nvSpPr>
            <p:cNvPr id="34" name="文本框 33">
              <a:extLst>
                <a:ext uri="{FF2B5EF4-FFF2-40B4-BE49-F238E27FC236}">
                  <a16:creationId xmlns:a16="http://schemas.microsoft.com/office/drawing/2014/main" id="{2D50C37A-0F7A-4EDC-AA42-3EF4FD8EA46D}"/>
                </a:ext>
              </a:extLst>
            </p:cNvPr>
            <p:cNvSpPr txBox="1"/>
            <p:nvPr/>
          </p:nvSpPr>
          <p:spPr>
            <a:xfrm>
              <a:off x="5973663" y="5842000"/>
              <a:ext cx="2795588" cy="646331"/>
            </a:xfrm>
            <a:prstGeom prst="rect">
              <a:avLst/>
            </a:prstGeom>
            <a:noFill/>
          </p:spPr>
          <p:txBody>
            <a:bodyPr wrap="square" rtlCol="0">
              <a:spAutoFit/>
            </a:bodyPr>
            <a:lstStyle/>
            <a:p>
              <a:pPr algn="ctr"/>
              <a:r>
                <a:rPr lang="zh-CN" altLang="en-US" dirty="0">
                  <a:latin typeface="黑体" panose="02010609060101010101" pitchFamily="49" charset="-122"/>
                  <a:ea typeface="黑体" panose="02010609060101010101" pitchFamily="49" charset="-122"/>
                </a:rPr>
                <a:t>经纬度：</a:t>
              </a:r>
              <a:r>
                <a:rPr lang="en-US" altLang="zh-CN" dirty="0">
                  <a:latin typeface="黑体" panose="02010609060101010101" pitchFamily="49" charset="-122"/>
                  <a:ea typeface="黑体" panose="02010609060101010101" pitchFamily="49" charset="-122"/>
                </a:rPr>
                <a:t>(</a:t>
              </a:r>
              <a:r>
                <a:rPr lang="en-US" altLang="zh-CN" dirty="0">
                  <a:latin typeface="黑体" panose="02010609060101010101" pitchFamily="49" charset="-122"/>
                  <a:ea typeface="黑体" panose="02010609060101010101" pitchFamily="49" charset="-122"/>
                  <a:cs typeface="Arial" panose="020B0604020202020204" pitchFamily="34" charset="0"/>
                </a:rPr>
                <a:t>32.044228, 118.797444</a:t>
              </a:r>
              <a:r>
                <a:rPr lang="en-US" altLang="zh-CN" dirty="0">
                  <a:latin typeface="黑体" panose="02010609060101010101" pitchFamily="49" charset="-122"/>
                  <a:ea typeface="黑体" panose="02010609060101010101" pitchFamily="49" charset="-122"/>
                </a:rPr>
                <a:t>)</a:t>
              </a:r>
            </a:p>
          </p:txBody>
        </p:sp>
        <p:pic>
          <p:nvPicPr>
            <p:cNvPr id="35" name="图片 34">
              <a:extLst>
                <a:ext uri="{FF2B5EF4-FFF2-40B4-BE49-F238E27FC236}">
                  <a16:creationId xmlns:a16="http://schemas.microsoft.com/office/drawing/2014/main" id="{DAA68215-1498-4760-B277-DCF411826133}"/>
                </a:ext>
              </a:extLst>
            </p:cNvPr>
            <p:cNvPicPr>
              <a:picLocks noChangeAspect="1"/>
            </p:cNvPicPr>
            <p:nvPr/>
          </p:nvPicPr>
          <p:blipFill>
            <a:blip r:embed="rId11" cstate="print">
              <a:extLst>
                <a:ext uri="{28A0092B-C50C-407E-A947-70E740481C1C}">
                  <a14:useLocalDpi xmlns:a14="http://schemas.microsoft.com/office/drawing/2010/main" val="0"/>
                </a:ext>
              </a:extLst>
            </a:blip>
            <a:stretch>
              <a:fillRect/>
            </a:stretch>
          </p:blipFill>
          <p:spPr>
            <a:xfrm>
              <a:off x="7121252" y="5122515"/>
              <a:ext cx="517952" cy="486340"/>
            </a:xfrm>
            <a:prstGeom prst="rect">
              <a:avLst/>
            </a:prstGeom>
          </p:spPr>
        </p:pic>
        <p:sp>
          <p:nvSpPr>
            <p:cNvPr id="36" name="流程图: 接点 35">
              <a:extLst>
                <a:ext uri="{FF2B5EF4-FFF2-40B4-BE49-F238E27FC236}">
                  <a16:creationId xmlns:a16="http://schemas.microsoft.com/office/drawing/2014/main" id="{F02E2DC3-177D-4926-9E0E-DF3ACCFC83D4}"/>
                </a:ext>
              </a:extLst>
            </p:cNvPr>
            <p:cNvSpPr/>
            <p:nvPr/>
          </p:nvSpPr>
          <p:spPr>
            <a:xfrm>
              <a:off x="6996019" y="5043634"/>
              <a:ext cx="750879" cy="725556"/>
            </a:xfrm>
            <a:prstGeom prst="flowChartConnector">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7" name="图片 36">
              <a:extLst>
                <a:ext uri="{FF2B5EF4-FFF2-40B4-BE49-F238E27FC236}">
                  <a16:creationId xmlns:a16="http://schemas.microsoft.com/office/drawing/2014/main" id="{2D4B823F-A4DC-4AA3-B482-CA44655BF1FB}"/>
                </a:ext>
              </a:extLst>
            </p:cNvPr>
            <p:cNvPicPr>
              <a:picLocks noChangeAspect="1"/>
            </p:cNvPicPr>
            <p:nvPr/>
          </p:nvPicPr>
          <p:blipFill>
            <a:blip r:embed="rId12">
              <a:duotone>
                <a:schemeClr val="accent2">
                  <a:shade val="45000"/>
                  <a:satMod val="135000"/>
                </a:schemeClr>
                <a:prstClr val="white"/>
              </a:duotone>
              <a:extLst>
                <a:ext uri="{BEBA8EAE-BF5A-486C-A8C5-ECC9F3942E4B}">
                  <a14:imgProps xmlns:a14="http://schemas.microsoft.com/office/drawing/2010/main">
                    <a14:imgLayer r:embed="rId13">
                      <a14:imgEffect>
                        <a14:colorTemperature colorTemp="4700"/>
                      </a14:imgEffect>
                      <a14:imgEffect>
                        <a14:saturation sat="0"/>
                      </a14:imgEffect>
                    </a14:imgLayer>
                  </a14:imgProps>
                </a:ext>
              </a:extLst>
            </a:blip>
            <a:stretch>
              <a:fillRect/>
            </a:stretch>
          </p:blipFill>
          <p:spPr>
            <a:xfrm>
              <a:off x="6722221" y="3534477"/>
              <a:ext cx="1298472" cy="1370134"/>
            </a:xfrm>
            <a:prstGeom prst="rect">
              <a:avLst/>
            </a:prstGeom>
          </p:spPr>
        </p:pic>
      </p:grpSp>
      <p:sp>
        <p:nvSpPr>
          <p:cNvPr id="43" name="矩形 42">
            <a:extLst>
              <a:ext uri="{FF2B5EF4-FFF2-40B4-BE49-F238E27FC236}">
                <a16:creationId xmlns:a16="http://schemas.microsoft.com/office/drawing/2014/main" id="{709542B7-F450-4E11-89C7-130886F9C946}"/>
              </a:ext>
            </a:extLst>
          </p:cNvPr>
          <p:cNvSpPr/>
          <p:nvPr/>
        </p:nvSpPr>
        <p:spPr>
          <a:xfrm>
            <a:off x="-16569" y="776211"/>
            <a:ext cx="9160569" cy="5674622"/>
          </a:xfrm>
          <a:prstGeom prst="rect">
            <a:avLst/>
          </a:prstGeom>
          <a:solidFill>
            <a:schemeClr val="bg1">
              <a:lumMod val="95000"/>
              <a:alpha val="7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圆角矩形 86">
            <a:extLst>
              <a:ext uri="{FF2B5EF4-FFF2-40B4-BE49-F238E27FC236}">
                <a16:creationId xmlns:a16="http://schemas.microsoft.com/office/drawing/2014/main" id="{ACB81C57-424F-4CFF-8BB3-7A647218D742}"/>
              </a:ext>
            </a:extLst>
          </p:cNvPr>
          <p:cNvSpPr/>
          <p:nvPr/>
        </p:nvSpPr>
        <p:spPr>
          <a:xfrm>
            <a:off x="137557" y="2814207"/>
            <a:ext cx="8784974" cy="1407029"/>
          </a:xfrm>
          <a:prstGeom prst="roundRect">
            <a:avLst>
              <a:gd name="adj" fmla="val 11014"/>
            </a:avLst>
          </a:prstGeom>
          <a:solidFill>
            <a:schemeClr val="bg1"/>
          </a:solidFill>
          <a:ln w="57150">
            <a:solidFill>
              <a:srgbClr val="02409A"/>
            </a:solidFill>
          </a:ln>
          <a:effectLst>
            <a:glow rad="635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r>
              <a:rPr lang="zh-CN" altLang="en-US" sz="2800" b="1" dirty="0">
                <a:ln w="0"/>
                <a:solidFill>
                  <a:srgbClr val="FF0000"/>
                </a:solidFill>
                <a:latin typeface="黑体" panose="02010609060101010101" pitchFamily="49" charset="-122"/>
                <a:ea typeface="黑体" panose="02010609060101010101" pitchFamily="49" charset="-122"/>
                <a:cs typeface="Times New Roman" panose="02020603050405020304" pitchFamily="18" charset="0"/>
              </a:rPr>
              <a:t>兴趣点推荐</a:t>
            </a:r>
            <a:r>
              <a:rPr lang="zh-CN" altLang="en-US" sz="2800" b="1" dirty="0">
                <a:ln w="0"/>
                <a:solidFill>
                  <a:schemeClr val="tx1"/>
                </a:solidFill>
                <a:latin typeface="黑体" panose="02010609060101010101" pitchFamily="49" charset="-122"/>
                <a:ea typeface="黑体" panose="02010609060101010101" pitchFamily="49" charset="-122"/>
                <a:cs typeface="Times New Roman" panose="02020603050405020304" pitchFamily="18" charset="0"/>
              </a:rPr>
              <a:t>意指根据用户的兴趣特点和行为特征，</a:t>
            </a:r>
            <a:endParaRPr lang="en-US" altLang="zh-CN" sz="2800" b="1" dirty="0">
              <a:ln w="0"/>
              <a:solidFill>
                <a:schemeClr val="tx1"/>
              </a:solidFill>
              <a:latin typeface="黑体" panose="02010609060101010101" pitchFamily="49" charset="-122"/>
              <a:ea typeface="黑体" panose="02010609060101010101" pitchFamily="49" charset="-122"/>
              <a:cs typeface="Times New Roman" panose="02020603050405020304" pitchFamily="18" charset="0"/>
            </a:endParaRPr>
          </a:p>
          <a:p>
            <a:pPr algn="ctr">
              <a:lnSpc>
                <a:spcPct val="150000"/>
              </a:lnSpc>
            </a:pPr>
            <a:r>
              <a:rPr lang="zh-CN" altLang="en-US" sz="2800" b="1" dirty="0">
                <a:ln w="0"/>
                <a:solidFill>
                  <a:schemeClr val="tx1"/>
                </a:solidFill>
                <a:latin typeface="黑体" panose="02010609060101010101" pitchFamily="49" charset="-122"/>
                <a:ea typeface="黑体" panose="02010609060101010101" pitchFamily="49" charset="-122"/>
                <a:cs typeface="Times New Roman" panose="02020603050405020304" pitchFamily="18" charset="0"/>
              </a:rPr>
              <a:t>向用户推荐他们可能感兴趣的地点</a:t>
            </a:r>
          </a:p>
        </p:txBody>
      </p:sp>
    </p:spTree>
    <p:extLst>
      <p:ext uri="{BB962C8B-B14F-4D97-AF65-F5344CB8AC3E}">
        <p14:creationId xmlns:p14="http://schemas.microsoft.com/office/powerpoint/2010/main" val="275207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childTnLst>
                          </p:cTn>
                        </p:par>
                        <p:par>
                          <p:cTn id="8" fill="hold">
                            <p:stCondLst>
                              <p:cond delay="500"/>
                            </p:stCondLst>
                            <p:childTnLst>
                              <p:par>
                                <p:cTn id="9" presetID="2" presetClass="entr" presetSubtype="4"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 calcmode="lin" valueType="num">
                                      <p:cBhvr additive="base">
                                        <p:cTn id="11" dur="750" fill="hold"/>
                                        <p:tgtEl>
                                          <p:spTgt spid="32"/>
                                        </p:tgtEl>
                                        <p:attrNameLst>
                                          <p:attrName>ppt_x</p:attrName>
                                        </p:attrNameLst>
                                      </p:cBhvr>
                                      <p:tavLst>
                                        <p:tav tm="0">
                                          <p:val>
                                            <p:strVal val="#ppt_x"/>
                                          </p:val>
                                        </p:tav>
                                        <p:tav tm="100000">
                                          <p:val>
                                            <p:strVal val="#ppt_x"/>
                                          </p:val>
                                        </p:tav>
                                      </p:tavLst>
                                    </p:anim>
                                    <p:anim calcmode="lin" valueType="num">
                                      <p:cBhvr additive="base">
                                        <p:cTn id="12" dur="75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3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en-US" altLang="zh-CN" sz="2800" dirty="0">
                <a:solidFill>
                  <a:schemeClr val="bg1"/>
                </a:solidFill>
                <a:latin typeface="Arial" panose="020B0604020202020204" pitchFamily="34" charset="0"/>
                <a:ea typeface="黑体" panose="02010609060101010101" pitchFamily="49" charset="-122"/>
                <a:cs typeface="Arial" panose="020B0604020202020204" pitchFamily="34" charset="0"/>
              </a:rPr>
              <a:t>POI</a:t>
            </a:r>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推荐</a:t>
            </a:r>
            <a:endParaRPr lang="zh-CN" altLang="en-US" sz="24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482009" y="1113169"/>
            <a:ext cx="4592676" cy="400110"/>
          </a:xfrm>
          <a:prstGeom prst="rect">
            <a:avLst/>
          </a:prstGeom>
          <a:noFill/>
        </p:spPr>
        <p:txBody>
          <a:bodyPr wrap="square" rtlCol="0">
            <a:spAutoFit/>
          </a:bodyPr>
          <a:lstStyle/>
          <a:p>
            <a:pPr marL="285750" indent="-285750">
              <a:buFont typeface="Wingdings" panose="05000000000000000000" pitchFamily="2" charset="2"/>
              <a:buChar char="n"/>
            </a:pPr>
            <a:r>
              <a:rPr lang="zh-CN" altLang="en-US" sz="2000" dirty="0">
                <a:latin typeface="黑体" panose="02010609060101010101" pitchFamily="49" charset="-122"/>
                <a:ea typeface="黑体" panose="02010609060101010101" pitchFamily="49" charset="-122"/>
              </a:rPr>
              <a:t>生活中的应用</a:t>
            </a:r>
          </a:p>
        </p:txBody>
      </p:sp>
      <p:sp>
        <p:nvSpPr>
          <p:cNvPr id="15" name="文本框 14"/>
          <p:cNvSpPr txBox="1"/>
          <p:nvPr/>
        </p:nvSpPr>
        <p:spPr>
          <a:xfrm>
            <a:off x="241491" y="6482993"/>
            <a:ext cx="344136" cy="375007"/>
          </a:xfrm>
          <a:prstGeom prst="rect">
            <a:avLst/>
          </a:prstGeom>
          <a:noFill/>
        </p:spPr>
        <p:txBody>
          <a:bodyPr wrap="square" rtlCol="0">
            <a:spAutoFit/>
          </a:bodyPr>
          <a:lstStyle/>
          <a:p>
            <a:r>
              <a:rPr lang="en-US" altLang="zh-CN" dirty="0">
                <a:solidFill>
                  <a:schemeClr val="bg1"/>
                </a:solidFill>
              </a:rPr>
              <a:t>5</a:t>
            </a:r>
            <a:endParaRPr lang="zh-CN" altLang="en-US" dirty="0">
              <a:solidFill>
                <a:schemeClr val="bg1"/>
              </a:solidFill>
            </a:endParaRPr>
          </a:p>
        </p:txBody>
      </p:sp>
      <p:grpSp>
        <p:nvGrpSpPr>
          <p:cNvPr id="23" name="组合 22">
            <a:extLst>
              <a:ext uri="{FF2B5EF4-FFF2-40B4-BE49-F238E27FC236}">
                <a16:creationId xmlns:a16="http://schemas.microsoft.com/office/drawing/2014/main" id="{7F7DFDB0-7A2C-48FB-8CA3-74334DD50E88}"/>
              </a:ext>
            </a:extLst>
          </p:cNvPr>
          <p:cNvGrpSpPr/>
          <p:nvPr/>
        </p:nvGrpSpPr>
        <p:grpSpPr>
          <a:xfrm>
            <a:off x="150670" y="1898379"/>
            <a:ext cx="2717554" cy="3359927"/>
            <a:chOff x="150670" y="983983"/>
            <a:chExt cx="2717554" cy="3359927"/>
          </a:xfrm>
        </p:grpSpPr>
        <p:pic>
          <p:nvPicPr>
            <p:cNvPr id="24" name="图片 23">
              <a:extLst>
                <a:ext uri="{FF2B5EF4-FFF2-40B4-BE49-F238E27FC236}">
                  <a16:creationId xmlns:a16="http://schemas.microsoft.com/office/drawing/2014/main" id="{0B1CB6AC-186A-420F-B439-C9E798EF6747}"/>
                </a:ext>
              </a:extLst>
            </p:cNvPr>
            <p:cNvPicPr>
              <a:picLocks noChangeAspect="1"/>
            </p:cNvPicPr>
            <p:nvPr/>
          </p:nvPicPr>
          <p:blipFill>
            <a:blip r:embed="rId4"/>
            <a:stretch>
              <a:fillRect/>
            </a:stretch>
          </p:blipFill>
          <p:spPr>
            <a:xfrm>
              <a:off x="188647" y="2565402"/>
              <a:ext cx="2608983" cy="1778508"/>
            </a:xfrm>
            <a:prstGeom prst="rect">
              <a:avLst/>
            </a:prstGeom>
          </p:spPr>
        </p:pic>
        <p:sp>
          <p:nvSpPr>
            <p:cNvPr id="26" name="矩形 25">
              <a:extLst>
                <a:ext uri="{FF2B5EF4-FFF2-40B4-BE49-F238E27FC236}">
                  <a16:creationId xmlns:a16="http://schemas.microsoft.com/office/drawing/2014/main" id="{6ED2F012-F024-4E44-87E3-B8DE5DB9A4DC}"/>
                </a:ext>
              </a:extLst>
            </p:cNvPr>
            <p:cNvSpPr/>
            <p:nvPr/>
          </p:nvSpPr>
          <p:spPr>
            <a:xfrm>
              <a:off x="181641" y="1070730"/>
              <a:ext cx="2615989" cy="17908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8" name="图片 27">
              <a:extLst>
                <a:ext uri="{FF2B5EF4-FFF2-40B4-BE49-F238E27FC236}">
                  <a16:creationId xmlns:a16="http://schemas.microsoft.com/office/drawing/2014/main" id="{6A7E3037-2CF0-4653-8296-7A38BEA4503C}"/>
                </a:ext>
              </a:extLst>
            </p:cNvPr>
            <p:cNvPicPr>
              <a:picLocks noChangeAspect="1"/>
            </p:cNvPicPr>
            <p:nvPr/>
          </p:nvPicPr>
          <p:blipFill>
            <a:blip r:embed="rId5"/>
            <a:stretch>
              <a:fillRect/>
            </a:stretch>
          </p:blipFill>
          <p:spPr>
            <a:xfrm>
              <a:off x="150670" y="1484023"/>
              <a:ext cx="1269974" cy="1282230"/>
            </a:xfrm>
            <a:prstGeom prst="rect">
              <a:avLst/>
            </a:prstGeom>
          </p:spPr>
        </p:pic>
        <p:pic>
          <p:nvPicPr>
            <p:cNvPr id="30" name="图片 29">
              <a:extLst>
                <a:ext uri="{FF2B5EF4-FFF2-40B4-BE49-F238E27FC236}">
                  <a16:creationId xmlns:a16="http://schemas.microsoft.com/office/drawing/2014/main" id="{527B3C84-38BE-4790-9555-8C3003F4A407}"/>
                </a:ext>
              </a:extLst>
            </p:cNvPr>
            <p:cNvPicPr>
              <a:picLocks noChangeAspect="1"/>
            </p:cNvPicPr>
            <p:nvPr/>
          </p:nvPicPr>
          <p:blipFill>
            <a:blip r:embed="rId6"/>
            <a:stretch>
              <a:fillRect/>
            </a:stretch>
          </p:blipFill>
          <p:spPr>
            <a:xfrm>
              <a:off x="1510575" y="1394354"/>
              <a:ext cx="1357649" cy="1409649"/>
            </a:xfrm>
            <a:prstGeom prst="rect">
              <a:avLst/>
            </a:prstGeom>
          </p:spPr>
        </p:pic>
        <p:sp>
          <p:nvSpPr>
            <p:cNvPr id="31" name="矩形 30">
              <a:extLst>
                <a:ext uri="{FF2B5EF4-FFF2-40B4-BE49-F238E27FC236}">
                  <a16:creationId xmlns:a16="http://schemas.microsoft.com/office/drawing/2014/main" id="{4B7B7269-3970-4248-BEF4-5FFFF8519013}"/>
                </a:ext>
              </a:extLst>
            </p:cNvPr>
            <p:cNvSpPr/>
            <p:nvPr/>
          </p:nvSpPr>
          <p:spPr>
            <a:xfrm>
              <a:off x="181641" y="983983"/>
              <a:ext cx="2615989" cy="425409"/>
            </a:xfrm>
            <a:prstGeom prst="rect">
              <a:avLst/>
            </a:prstGeom>
            <a:solidFill>
              <a:srgbClr val="FFF2CC"/>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zh-CN" altLang="en-US" sz="2400" b="1" dirty="0">
                  <a:solidFill>
                    <a:schemeClr val="tx1"/>
                  </a:solidFill>
                  <a:latin typeface="黑体" panose="02010609060101010101" pitchFamily="49" charset="-122"/>
                  <a:ea typeface="黑体" panose="02010609060101010101" pitchFamily="49" charset="-122"/>
                </a:rPr>
                <a:t>本地美食</a:t>
              </a:r>
            </a:p>
          </p:txBody>
        </p:sp>
      </p:grpSp>
      <p:grpSp>
        <p:nvGrpSpPr>
          <p:cNvPr id="32" name="组合 31">
            <a:extLst>
              <a:ext uri="{FF2B5EF4-FFF2-40B4-BE49-F238E27FC236}">
                <a16:creationId xmlns:a16="http://schemas.microsoft.com/office/drawing/2014/main" id="{4D6A4102-28E4-4324-A8DA-5DEB0EF06177}"/>
              </a:ext>
            </a:extLst>
          </p:cNvPr>
          <p:cNvGrpSpPr/>
          <p:nvPr/>
        </p:nvGrpSpPr>
        <p:grpSpPr>
          <a:xfrm>
            <a:off x="3224629" y="1898379"/>
            <a:ext cx="2653638" cy="3359927"/>
            <a:chOff x="3189623" y="983983"/>
            <a:chExt cx="2653638" cy="3359927"/>
          </a:xfrm>
        </p:grpSpPr>
        <p:pic>
          <p:nvPicPr>
            <p:cNvPr id="33" name="图片 32">
              <a:extLst>
                <a:ext uri="{FF2B5EF4-FFF2-40B4-BE49-F238E27FC236}">
                  <a16:creationId xmlns:a16="http://schemas.microsoft.com/office/drawing/2014/main" id="{211EC919-2B31-4016-AA34-0AE82DCAF132}"/>
                </a:ext>
              </a:extLst>
            </p:cNvPr>
            <p:cNvPicPr>
              <a:picLocks noChangeAspect="1"/>
            </p:cNvPicPr>
            <p:nvPr/>
          </p:nvPicPr>
          <p:blipFill>
            <a:blip r:embed="rId7"/>
            <a:stretch>
              <a:fillRect/>
            </a:stretch>
          </p:blipFill>
          <p:spPr>
            <a:xfrm>
              <a:off x="3197006" y="2565402"/>
              <a:ext cx="2634485" cy="1778508"/>
            </a:xfrm>
            <a:prstGeom prst="rect">
              <a:avLst/>
            </a:prstGeom>
          </p:spPr>
        </p:pic>
        <p:sp>
          <p:nvSpPr>
            <p:cNvPr id="34" name="矩形 33">
              <a:extLst>
                <a:ext uri="{FF2B5EF4-FFF2-40B4-BE49-F238E27FC236}">
                  <a16:creationId xmlns:a16="http://schemas.microsoft.com/office/drawing/2014/main" id="{1B559E4C-EF00-45C2-83F0-17C7B6F416FC}"/>
                </a:ext>
              </a:extLst>
            </p:cNvPr>
            <p:cNvSpPr/>
            <p:nvPr/>
          </p:nvSpPr>
          <p:spPr>
            <a:xfrm>
              <a:off x="3197007" y="1070730"/>
              <a:ext cx="2646254" cy="17908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35" name="图片 34">
              <a:extLst>
                <a:ext uri="{FF2B5EF4-FFF2-40B4-BE49-F238E27FC236}">
                  <a16:creationId xmlns:a16="http://schemas.microsoft.com/office/drawing/2014/main" id="{6825FE11-AB09-4487-8E53-3512339BD84F}"/>
                </a:ext>
              </a:extLst>
            </p:cNvPr>
            <p:cNvPicPr>
              <a:picLocks noChangeAspect="1"/>
            </p:cNvPicPr>
            <p:nvPr/>
          </p:nvPicPr>
          <p:blipFill>
            <a:blip r:embed="rId8"/>
            <a:stretch>
              <a:fillRect/>
            </a:stretch>
          </p:blipFill>
          <p:spPr>
            <a:xfrm>
              <a:off x="3189623" y="1498074"/>
              <a:ext cx="1270456" cy="1256721"/>
            </a:xfrm>
            <a:prstGeom prst="rect">
              <a:avLst/>
            </a:prstGeom>
          </p:spPr>
        </p:pic>
        <p:pic>
          <p:nvPicPr>
            <p:cNvPr id="36" name="图片 35">
              <a:extLst>
                <a:ext uri="{FF2B5EF4-FFF2-40B4-BE49-F238E27FC236}">
                  <a16:creationId xmlns:a16="http://schemas.microsoft.com/office/drawing/2014/main" id="{1C92456C-0C70-40B5-B7BC-249160F079F9}"/>
                </a:ext>
              </a:extLst>
            </p:cNvPr>
            <p:cNvPicPr>
              <a:picLocks noChangeAspect="1"/>
            </p:cNvPicPr>
            <p:nvPr/>
          </p:nvPicPr>
          <p:blipFill>
            <a:blip r:embed="rId9"/>
            <a:stretch>
              <a:fillRect/>
            </a:stretch>
          </p:blipFill>
          <p:spPr>
            <a:xfrm>
              <a:off x="4557579" y="1486375"/>
              <a:ext cx="1285682" cy="1280117"/>
            </a:xfrm>
            <a:prstGeom prst="rect">
              <a:avLst/>
            </a:prstGeom>
          </p:spPr>
        </p:pic>
        <p:sp>
          <p:nvSpPr>
            <p:cNvPr id="37" name="矩形 36">
              <a:extLst>
                <a:ext uri="{FF2B5EF4-FFF2-40B4-BE49-F238E27FC236}">
                  <a16:creationId xmlns:a16="http://schemas.microsoft.com/office/drawing/2014/main" id="{392E1171-869C-45BE-B1D8-E92C2390E651}"/>
                </a:ext>
              </a:extLst>
            </p:cNvPr>
            <p:cNvSpPr/>
            <p:nvPr/>
          </p:nvSpPr>
          <p:spPr>
            <a:xfrm>
              <a:off x="3227272" y="983983"/>
              <a:ext cx="2555461" cy="425409"/>
            </a:xfrm>
            <a:prstGeom prst="rect">
              <a:avLst/>
            </a:prstGeom>
            <a:solidFill>
              <a:srgbClr val="FFF2CC"/>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zh-CN" altLang="en-US" sz="2400" b="1" dirty="0">
                  <a:solidFill>
                    <a:schemeClr val="tx1"/>
                  </a:solidFill>
                  <a:latin typeface="黑体" panose="02010609060101010101" pitchFamily="49" charset="-122"/>
                  <a:ea typeface="黑体" panose="02010609060101010101" pitchFamily="49" charset="-122"/>
                </a:rPr>
                <a:t>酒店住宿</a:t>
              </a:r>
            </a:p>
          </p:txBody>
        </p:sp>
      </p:grpSp>
      <p:grpSp>
        <p:nvGrpSpPr>
          <p:cNvPr id="38" name="组合 37">
            <a:extLst>
              <a:ext uri="{FF2B5EF4-FFF2-40B4-BE49-F238E27FC236}">
                <a16:creationId xmlns:a16="http://schemas.microsoft.com/office/drawing/2014/main" id="{5055B3E5-3024-42B1-8115-BBE42AF305AD}"/>
              </a:ext>
            </a:extLst>
          </p:cNvPr>
          <p:cNvGrpSpPr/>
          <p:nvPr/>
        </p:nvGrpSpPr>
        <p:grpSpPr>
          <a:xfrm>
            <a:off x="6233540" y="1898379"/>
            <a:ext cx="2730948" cy="3359927"/>
            <a:chOff x="6233540" y="983983"/>
            <a:chExt cx="2730948" cy="3359927"/>
          </a:xfrm>
        </p:grpSpPr>
        <p:pic>
          <p:nvPicPr>
            <p:cNvPr id="39" name="图片 38">
              <a:extLst>
                <a:ext uri="{FF2B5EF4-FFF2-40B4-BE49-F238E27FC236}">
                  <a16:creationId xmlns:a16="http://schemas.microsoft.com/office/drawing/2014/main" id="{F0BADAAF-619C-4458-BBF9-89837553C90E}"/>
                </a:ext>
              </a:extLst>
            </p:cNvPr>
            <p:cNvPicPr>
              <a:picLocks noChangeAspect="1"/>
            </p:cNvPicPr>
            <p:nvPr/>
          </p:nvPicPr>
          <p:blipFill>
            <a:blip r:embed="rId10"/>
            <a:stretch>
              <a:fillRect/>
            </a:stretch>
          </p:blipFill>
          <p:spPr>
            <a:xfrm>
              <a:off x="6285294" y="2565402"/>
              <a:ext cx="2628571" cy="1778508"/>
            </a:xfrm>
            <a:prstGeom prst="rect">
              <a:avLst/>
            </a:prstGeom>
          </p:spPr>
        </p:pic>
        <p:sp>
          <p:nvSpPr>
            <p:cNvPr id="40" name="矩形 39">
              <a:extLst>
                <a:ext uri="{FF2B5EF4-FFF2-40B4-BE49-F238E27FC236}">
                  <a16:creationId xmlns:a16="http://schemas.microsoft.com/office/drawing/2014/main" id="{7F8610EB-8CFB-4F13-ACEB-EFC510F5D5F1}"/>
                </a:ext>
              </a:extLst>
            </p:cNvPr>
            <p:cNvSpPr/>
            <p:nvPr/>
          </p:nvSpPr>
          <p:spPr>
            <a:xfrm>
              <a:off x="6234672" y="1070730"/>
              <a:ext cx="2729816" cy="17908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1" name="图片 40">
              <a:extLst>
                <a:ext uri="{FF2B5EF4-FFF2-40B4-BE49-F238E27FC236}">
                  <a16:creationId xmlns:a16="http://schemas.microsoft.com/office/drawing/2014/main" id="{7B62E333-2E9E-44E1-BD66-41DC0F470458}"/>
                </a:ext>
              </a:extLst>
            </p:cNvPr>
            <p:cNvPicPr>
              <a:picLocks noChangeAspect="1"/>
            </p:cNvPicPr>
            <p:nvPr/>
          </p:nvPicPr>
          <p:blipFill>
            <a:blip r:embed="rId11"/>
            <a:stretch>
              <a:fillRect/>
            </a:stretch>
          </p:blipFill>
          <p:spPr>
            <a:xfrm>
              <a:off x="6275357" y="1496359"/>
              <a:ext cx="1329226" cy="1256721"/>
            </a:xfrm>
            <a:prstGeom prst="rect">
              <a:avLst/>
            </a:prstGeom>
          </p:spPr>
        </p:pic>
        <p:pic>
          <p:nvPicPr>
            <p:cNvPr id="42" name="图片 41">
              <a:extLst>
                <a:ext uri="{FF2B5EF4-FFF2-40B4-BE49-F238E27FC236}">
                  <a16:creationId xmlns:a16="http://schemas.microsoft.com/office/drawing/2014/main" id="{A7D7D9DC-9806-499D-8755-93995F5D1D2C}"/>
                </a:ext>
              </a:extLst>
            </p:cNvPr>
            <p:cNvPicPr>
              <a:picLocks noChangeAspect="1"/>
            </p:cNvPicPr>
            <p:nvPr/>
          </p:nvPicPr>
          <p:blipFill>
            <a:blip r:embed="rId12"/>
            <a:stretch>
              <a:fillRect/>
            </a:stretch>
          </p:blipFill>
          <p:spPr>
            <a:xfrm>
              <a:off x="7701218" y="1495973"/>
              <a:ext cx="1263270" cy="1257107"/>
            </a:xfrm>
            <a:prstGeom prst="rect">
              <a:avLst/>
            </a:prstGeom>
          </p:spPr>
        </p:pic>
        <p:sp>
          <p:nvSpPr>
            <p:cNvPr id="43" name="矩形 42">
              <a:extLst>
                <a:ext uri="{FF2B5EF4-FFF2-40B4-BE49-F238E27FC236}">
                  <a16:creationId xmlns:a16="http://schemas.microsoft.com/office/drawing/2014/main" id="{58B5E577-7D0E-4532-B823-671973676BC1}"/>
                </a:ext>
              </a:extLst>
            </p:cNvPr>
            <p:cNvSpPr/>
            <p:nvPr/>
          </p:nvSpPr>
          <p:spPr>
            <a:xfrm>
              <a:off x="6233540" y="983983"/>
              <a:ext cx="2728819" cy="425409"/>
            </a:xfrm>
            <a:prstGeom prst="rect">
              <a:avLst/>
            </a:prstGeom>
            <a:solidFill>
              <a:srgbClr val="FFF2CC"/>
            </a:solidFill>
          </p:spPr>
          <p:style>
            <a:lnRef idx="3">
              <a:schemeClr val="lt1"/>
            </a:lnRef>
            <a:fillRef idx="1">
              <a:schemeClr val="accent4"/>
            </a:fillRef>
            <a:effectRef idx="1">
              <a:schemeClr val="accent4"/>
            </a:effectRef>
            <a:fontRef idx="minor">
              <a:schemeClr val="lt1"/>
            </a:fontRef>
          </p:style>
          <p:txBody>
            <a:bodyPr rtlCol="0" anchor="ctr"/>
            <a:lstStyle/>
            <a:p>
              <a:pPr algn="ctr"/>
              <a:r>
                <a:rPr lang="zh-CN" altLang="en-US" sz="2400" b="1" dirty="0">
                  <a:solidFill>
                    <a:schemeClr val="tx1"/>
                  </a:solidFill>
                  <a:latin typeface="黑体" panose="02010609060101010101" pitchFamily="49" charset="-122"/>
                  <a:ea typeface="黑体" panose="02010609060101010101" pitchFamily="49" charset="-122"/>
                </a:rPr>
                <a:t>景点旅游</a:t>
              </a:r>
            </a:p>
          </p:txBody>
        </p:sp>
      </p:grpSp>
    </p:spTree>
    <p:extLst>
      <p:ext uri="{BB962C8B-B14F-4D97-AF65-F5344CB8AC3E}">
        <p14:creationId xmlns:p14="http://schemas.microsoft.com/office/powerpoint/2010/main" val="24163091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区域敏感</a:t>
            </a:r>
            <a:endParaRPr lang="zh-CN" altLang="en-US" sz="2400" dirty="0">
              <a:solidFill>
                <a:schemeClr val="bg1"/>
              </a:solidFill>
              <a:latin typeface="黑体" panose="02010609060101010101" pitchFamily="49" charset="-122"/>
              <a:ea typeface="黑体" panose="02010609060101010101" pitchFamily="49" charset="-122"/>
            </a:endParaRPr>
          </a:p>
        </p:txBody>
      </p:sp>
      <p:grpSp>
        <p:nvGrpSpPr>
          <p:cNvPr id="27" name="组合 26">
            <a:extLst>
              <a:ext uri="{FF2B5EF4-FFF2-40B4-BE49-F238E27FC236}">
                <a16:creationId xmlns:a16="http://schemas.microsoft.com/office/drawing/2014/main" id="{219A712E-EF63-44A9-93C3-9D1735137F9D}"/>
              </a:ext>
            </a:extLst>
          </p:cNvPr>
          <p:cNvGrpSpPr/>
          <p:nvPr/>
        </p:nvGrpSpPr>
        <p:grpSpPr>
          <a:xfrm>
            <a:off x="191808" y="1426762"/>
            <a:ext cx="8727266" cy="3859518"/>
            <a:chOff x="192391" y="1486429"/>
            <a:chExt cx="4979003" cy="3859518"/>
          </a:xfrm>
        </p:grpSpPr>
        <p:sp>
          <p:nvSpPr>
            <p:cNvPr id="29" name="文本框 28">
              <a:extLst>
                <a:ext uri="{FF2B5EF4-FFF2-40B4-BE49-F238E27FC236}">
                  <a16:creationId xmlns:a16="http://schemas.microsoft.com/office/drawing/2014/main" id="{75C2AB4E-22DB-402A-94C4-775DC0047280}"/>
                </a:ext>
              </a:extLst>
            </p:cNvPr>
            <p:cNvSpPr txBox="1"/>
            <p:nvPr/>
          </p:nvSpPr>
          <p:spPr>
            <a:xfrm>
              <a:off x="192391" y="1486429"/>
              <a:ext cx="4979003" cy="3859518"/>
            </a:xfrm>
            <a:prstGeom prst="rect">
              <a:avLst/>
            </a:prstGeom>
            <a:noFill/>
          </p:spPr>
          <p:txBody>
            <a:bodyPr wrap="square" rtlCol="0">
              <a:spAutoFit/>
            </a:bodyPr>
            <a:lstStyle/>
            <a:p>
              <a:pPr algn="just"/>
              <a:r>
                <a:rPr lang="zh-CN" altLang="en-US" sz="2400" b="1" dirty="0">
                  <a:latin typeface="黑体" panose="02010609060101010101" pitchFamily="49" charset="-122"/>
                  <a:ea typeface="黑体" panose="02010609060101010101" pitchFamily="49" charset="-122"/>
                </a:rPr>
                <a:t>区域</a:t>
              </a:r>
              <a:r>
                <a:rPr lang="zh-CN" altLang="en-US" sz="2400" b="1" dirty="0">
                  <a:latin typeface="Arial" panose="020B0604020202020204" pitchFamily="34" charset="0"/>
                  <a:ea typeface="黑体" panose="02010609060101010101" pitchFamily="49" charset="-122"/>
                  <a:cs typeface="Arial" panose="020B0604020202020204" pitchFamily="34" charset="0"/>
                </a:rPr>
                <a:t>（</a:t>
              </a:r>
              <a:r>
                <a:rPr lang="en-US" altLang="zh-CN" sz="2400" b="1" dirty="0">
                  <a:latin typeface="Arial" panose="020B0604020202020204" pitchFamily="34" charset="0"/>
                  <a:ea typeface="黑体" panose="02010609060101010101" pitchFamily="49" charset="-122"/>
                  <a:cs typeface="Arial" panose="020B0604020202020204" pitchFamily="34" charset="0"/>
                </a:rPr>
                <a:t>Region</a:t>
              </a:r>
              <a:r>
                <a:rPr lang="zh-CN" altLang="en-US" sz="2400" b="1" dirty="0">
                  <a:latin typeface="Arial" panose="020B0604020202020204" pitchFamily="34" charset="0"/>
                  <a:ea typeface="黑体" panose="02010609060101010101" pitchFamily="49" charset="-122"/>
                  <a:cs typeface="Arial" panose="020B0604020202020204" pitchFamily="34" charset="0"/>
                </a:rPr>
                <a:t>）</a:t>
              </a:r>
              <a:endParaRPr lang="en-US" altLang="zh-CN" sz="2400" b="1" dirty="0">
                <a:latin typeface="黑体" panose="02010609060101010101" pitchFamily="49" charset="-122"/>
                <a:ea typeface="黑体" panose="02010609060101010101" pitchFamily="49" charset="-122"/>
              </a:endParaRPr>
            </a:p>
            <a:p>
              <a:pPr algn="just">
                <a:lnSpc>
                  <a:spcPct val="70000"/>
                </a:lnSpc>
              </a:pPr>
              <a:endParaRPr lang="en-US" altLang="zh-CN" sz="2400" b="1" dirty="0">
                <a:latin typeface="黑体" panose="02010609060101010101" pitchFamily="49" charset="-122"/>
                <a:ea typeface="黑体" panose="02010609060101010101" pitchFamily="49" charset="-122"/>
              </a:endParaRPr>
            </a:p>
            <a:p>
              <a:pPr marL="342900" indent="-342900" algn="just">
                <a:buFont typeface="Arial" panose="020B0604020202020204" pitchFamily="34" charset="0"/>
                <a:buChar char="•"/>
              </a:pPr>
              <a:r>
                <a:rPr lang="zh-CN" altLang="en-US" sz="2400" dirty="0">
                  <a:solidFill>
                    <a:srgbClr val="02409A"/>
                  </a:solidFill>
                  <a:latin typeface="黑体" panose="02010609060101010101" pitchFamily="49" charset="-122"/>
                  <a:ea typeface="黑体" panose="02010609060101010101" pitchFamily="49" charset="-122"/>
                </a:rPr>
                <a:t>定义</a:t>
              </a:r>
              <a:endParaRPr lang="en-US" altLang="zh-CN" sz="2400" dirty="0">
                <a:solidFill>
                  <a:srgbClr val="02409A"/>
                </a:solidFill>
                <a:latin typeface="黑体" panose="02010609060101010101" pitchFamily="49" charset="-122"/>
                <a:ea typeface="黑体" panose="02010609060101010101" pitchFamily="49" charset="-122"/>
              </a:endParaRPr>
            </a:p>
            <a:p>
              <a:r>
                <a:rPr lang="en-US" altLang="zh-CN" sz="2400" dirty="0">
                  <a:solidFill>
                    <a:srgbClr val="02409A"/>
                  </a:solidFill>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rPr>
                <a:t>邻近</a:t>
              </a:r>
              <a:r>
                <a:rPr lang="en-US" altLang="zh-CN" sz="2000" dirty="0">
                  <a:latin typeface="Arial" panose="020B0604020202020204" pitchFamily="34" charset="0"/>
                  <a:ea typeface="黑体" panose="02010609060101010101" pitchFamily="49" charset="-122"/>
                  <a:cs typeface="Arial" panose="020B0604020202020204" pitchFamily="34" charset="0"/>
                </a:rPr>
                <a:t>POI</a:t>
              </a:r>
              <a:r>
                <a:rPr lang="zh-CN" altLang="en-US" sz="2000" dirty="0">
                  <a:latin typeface="黑体" panose="02010609060101010101" pitchFamily="49" charset="-122"/>
                  <a:ea typeface="黑体" panose="02010609060101010101" pitchFamily="49" charset="-122"/>
                </a:rPr>
                <a:t>构成的集群所涵盖的地理范围</a:t>
              </a:r>
              <a:endParaRPr lang="en-US" altLang="zh-CN" sz="2000" dirty="0">
                <a:latin typeface="黑体" panose="02010609060101010101" pitchFamily="49" charset="-122"/>
                <a:ea typeface="黑体" panose="02010609060101010101" pitchFamily="49" charset="-122"/>
              </a:endParaRPr>
            </a:p>
            <a:p>
              <a:pPr marL="355600" algn="just"/>
              <a:endParaRPr lang="en-US" altLang="zh-CN" sz="2000" dirty="0">
                <a:latin typeface="黑体" panose="02010609060101010101" pitchFamily="49" charset="-122"/>
                <a:ea typeface="黑体" panose="02010609060101010101" pitchFamily="49" charset="-122"/>
              </a:endParaRPr>
            </a:p>
            <a:p>
              <a:pPr marL="285750" algn="just">
                <a:buSzPct val="80000"/>
              </a:pPr>
              <a:endParaRPr lang="en-US" altLang="zh-CN" sz="2000" dirty="0">
                <a:latin typeface="黑体" panose="02010609060101010101" pitchFamily="49" charset="-122"/>
                <a:ea typeface="黑体" panose="02010609060101010101" pitchFamily="49" charset="-122"/>
              </a:endParaRPr>
            </a:p>
            <a:p>
              <a:pPr marL="285750" algn="just">
                <a:buSzPct val="80000"/>
              </a:pPr>
              <a:endParaRPr lang="en-US" altLang="zh-CN" dirty="0">
                <a:latin typeface="黑体" panose="02010609060101010101" pitchFamily="49" charset="-122"/>
                <a:ea typeface="黑体" panose="02010609060101010101" pitchFamily="49" charset="-122"/>
              </a:endParaRPr>
            </a:p>
            <a:p>
              <a:pPr marL="285750" algn="just">
                <a:buSzPct val="80000"/>
              </a:pPr>
              <a:endParaRPr lang="en-US" altLang="zh-CN" dirty="0">
                <a:latin typeface="黑体" panose="02010609060101010101" pitchFamily="49" charset="-122"/>
                <a:ea typeface="黑体" panose="02010609060101010101" pitchFamily="49" charset="-122"/>
              </a:endParaRPr>
            </a:p>
            <a:p>
              <a:pPr marL="285750" algn="just">
                <a:buSzPct val="80000"/>
              </a:pPr>
              <a:endParaRPr lang="en-US" altLang="zh-CN" dirty="0">
                <a:latin typeface="黑体" panose="02010609060101010101" pitchFamily="49" charset="-122"/>
                <a:ea typeface="黑体" panose="02010609060101010101" pitchFamily="49" charset="-122"/>
              </a:endParaRPr>
            </a:p>
            <a:p>
              <a:pPr marL="342900" indent="-342900" algn="just">
                <a:buFont typeface="Arial" panose="020B0604020202020204" pitchFamily="34" charset="0"/>
                <a:buChar char="•"/>
              </a:pPr>
              <a:r>
                <a:rPr lang="zh-CN" altLang="en-US" sz="2400" dirty="0">
                  <a:solidFill>
                    <a:srgbClr val="02409A"/>
                  </a:solidFill>
                  <a:latin typeface="黑体" panose="02010609060101010101" pitchFamily="49" charset="-122"/>
                  <a:ea typeface="黑体" panose="02010609060101010101" pitchFamily="49" charset="-122"/>
                </a:rPr>
                <a:t>效果</a:t>
              </a:r>
              <a:endParaRPr lang="en-US" altLang="zh-CN" sz="2400" dirty="0">
                <a:solidFill>
                  <a:srgbClr val="02409A"/>
                </a:solidFill>
                <a:latin typeface="黑体" panose="02010609060101010101" pitchFamily="49" charset="-122"/>
                <a:ea typeface="黑体" panose="02010609060101010101" pitchFamily="49" charset="-122"/>
              </a:endParaRPr>
            </a:p>
            <a:p>
              <a:r>
                <a:rPr lang="en-US" altLang="zh-CN" sz="2000" dirty="0">
                  <a:solidFill>
                    <a:srgbClr val="02409A"/>
                  </a:solidFill>
                  <a:latin typeface="黑体" panose="02010609060101010101" pitchFamily="49" charset="-122"/>
                  <a:ea typeface="黑体" panose="02010609060101010101" pitchFamily="49" charset="-122"/>
                </a:rPr>
                <a:t>   </a:t>
              </a:r>
              <a:r>
                <a:rPr lang="zh-CN" altLang="en-US" sz="2000" dirty="0">
                  <a:latin typeface="黑体" panose="02010609060101010101" pitchFamily="49" charset="-122"/>
                  <a:ea typeface="黑体" panose="02010609060101010101" pitchFamily="49" charset="-122"/>
                </a:rPr>
                <a:t>当前研究表明，考虑区域因素后，兴趣点推荐效果提升</a:t>
              </a:r>
              <a:r>
                <a:rPr lang="en-US" altLang="zh-CN" sz="2000" dirty="0">
                  <a:latin typeface="黑体" panose="02010609060101010101" pitchFamily="49" charset="-122"/>
                  <a:ea typeface="黑体" panose="02010609060101010101" pitchFamily="49" charset="-122"/>
                </a:rPr>
                <a:t>12%</a:t>
              </a:r>
              <a:r>
                <a:rPr lang="zh-CN" altLang="en-US" sz="2000" dirty="0">
                  <a:latin typeface="黑体" panose="02010609060101010101" pitchFamily="49" charset="-122"/>
                  <a:ea typeface="黑体" panose="02010609060101010101" pitchFamily="49" charset="-122"/>
                </a:rPr>
                <a:t>～</a:t>
              </a:r>
              <a:r>
                <a:rPr lang="en-US" altLang="zh-CN" sz="2000" dirty="0">
                  <a:latin typeface="黑体" panose="02010609060101010101" pitchFamily="49" charset="-122"/>
                  <a:ea typeface="黑体" panose="02010609060101010101" pitchFamily="49" charset="-122"/>
                </a:rPr>
                <a:t>20%</a:t>
              </a:r>
            </a:p>
            <a:p>
              <a:pPr marL="285750" algn="just">
                <a:buSzPct val="80000"/>
              </a:pPr>
              <a:endParaRPr lang="en-US" altLang="zh-CN" dirty="0">
                <a:latin typeface="黑体" panose="02010609060101010101" pitchFamily="49" charset="-122"/>
                <a:ea typeface="黑体" panose="02010609060101010101" pitchFamily="49" charset="-122"/>
              </a:endParaRPr>
            </a:p>
          </p:txBody>
        </p:sp>
        <p:sp>
          <p:nvSpPr>
            <p:cNvPr id="38" name="文本框 37">
              <a:extLst>
                <a:ext uri="{FF2B5EF4-FFF2-40B4-BE49-F238E27FC236}">
                  <a16:creationId xmlns:a16="http://schemas.microsoft.com/office/drawing/2014/main" id="{A1778777-3B37-467D-8EC5-F69BBEFDCE6F}"/>
                </a:ext>
              </a:extLst>
            </p:cNvPr>
            <p:cNvSpPr txBox="1"/>
            <p:nvPr/>
          </p:nvSpPr>
          <p:spPr>
            <a:xfrm>
              <a:off x="192391" y="3022349"/>
              <a:ext cx="4180280" cy="1754326"/>
            </a:xfrm>
            <a:prstGeom prst="rect">
              <a:avLst/>
            </a:prstGeom>
            <a:noFill/>
          </p:spPr>
          <p:txBody>
            <a:bodyPr wrap="square" rtlCol="0">
              <a:spAutoFit/>
            </a:bodyPr>
            <a:lstStyle/>
            <a:p>
              <a:pPr marL="342900" indent="-342900" algn="just">
                <a:buFont typeface="Arial" panose="020B0604020202020204" pitchFamily="34" charset="0"/>
                <a:buChar char="•"/>
              </a:pPr>
              <a:r>
                <a:rPr lang="zh-CN" altLang="en-US" sz="2400" dirty="0">
                  <a:solidFill>
                    <a:srgbClr val="02409A"/>
                  </a:solidFill>
                  <a:latin typeface="黑体" panose="02010609060101010101" pitchFamily="49" charset="-122"/>
                  <a:ea typeface="黑体" panose="02010609060101010101" pitchFamily="49" charset="-122"/>
                </a:rPr>
                <a:t>特性</a:t>
              </a:r>
              <a:endParaRPr lang="en-US" altLang="zh-CN" sz="2400" dirty="0">
                <a:solidFill>
                  <a:srgbClr val="02409A"/>
                </a:solidFill>
                <a:latin typeface="黑体" panose="02010609060101010101" pitchFamily="49" charset="-122"/>
                <a:ea typeface="黑体" panose="02010609060101010101" pitchFamily="49" charset="-122"/>
              </a:endParaRPr>
            </a:p>
            <a:p>
              <a:pPr marL="285750" indent="69850">
                <a:buSzPct val="80000"/>
                <a:buFont typeface="Wingdings" panose="05000000000000000000" pitchFamily="2" charset="2"/>
                <a:buChar char="Ø"/>
              </a:pPr>
              <a:r>
                <a:rPr lang="zh-CN" altLang="en-US" sz="2000" dirty="0">
                  <a:latin typeface="黑体" panose="02010609060101010101" pitchFamily="49" charset="-122"/>
                  <a:ea typeface="黑体" panose="02010609060101010101" pitchFamily="49" charset="-122"/>
                </a:rPr>
                <a:t> 同一区域内的兴趣点功能类似</a:t>
              </a:r>
              <a:endParaRPr lang="en-US" altLang="zh-CN" sz="2000" dirty="0">
                <a:latin typeface="黑体" panose="02010609060101010101" pitchFamily="49" charset="-122"/>
                <a:ea typeface="黑体" panose="02010609060101010101" pitchFamily="49" charset="-122"/>
              </a:endParaRPr>
            </a:p>
            <a:p>
              <a:pPr marL="285750" indent="69850">
                <a:buSzPct val="80000"/>
                <a:buFont typeface="Wingdings" panose="05000000000000000000" pitchFamily="2" charset="2"/>
                <a:buChar char="Ø"/>
              </a:pPr>
              <a:r>
                <a:rPr lang="zh-CN" altLang="en-US" sz="2000" dirty="0">
                  <a:latin typeface="黑体" panose="02010609060101010101" pitchFamily="49" charset="-122"/>
                  <a:ea typeface="黑体" panose="02010609060101010101" pitchFamily="49" charset="-122"/>
                </a:rPr>
                <a:t> 不同区域具备特定的环境特点</a:t>
              </a:r>
              <a:endParaRPr lang="en-US" altLang="zh-CN" sz="2000" dirty="0">
                <a:latin typeface="黑体" panose="02010609060101010101" pitchFamily="49" charset="-122"/>
                <a:ea typeface="黑体" panose="02010609060101010101" pitchFamily="49" charset="-122"/>
              </a:endParaRPr>
            </a:p>
            <a:p>
              <a:pPr marL="285750" algn="dist">
                <a:buSzPct val="80000"/>
              </a:pPr>
              <a:endParaRPr lang="en-US" altLang="zh-CN" sz="2400" dirty="0">
                <a:solidFill>
                  <a:srgbClr val="02409A"/>
                </a:solidFill>
                <a:latin typeface="黑体" panose="02010609060101010101" pitchFamily="49" charset="-122"/>
                <a:ea typeface="黑体" panose="02010609060101010101" pitchFamily="49" charset="-122"/>
              </a:endParaRPr>
            </a:p>
            <a:p>
              <a:endParaRPr lang="zh-CN" altLang="en-US" sz="2000" dirty="0">
                <a:latin typeface="Arial" panose="020B0604020202020204" pitchFamily="34" charset="0"/>
                <a:ea typeface="黑体" panose="02010609060101010101" pitchFamily="49" charset="-122"/>
                <a:cs typeface="Arial" panose="020B0604020202020204" pitchFamily="34" charset="0"/>
              </a:endParaRPr>
            </a:p>
          </p:txBody>
        </p:sp>
      </p:grpSp>
      <p:sp>
        <p:nvSpPr>
          <p:cNvPr id="43" name="圆角矩形 79">
            <a:extLst>
              <a:ext uri="{FF2B5EF4-FFF2-40B4-BE49-F238E27FC236}">
                <a16:creationId xmlns:a16="http://schemas.microsoft.com/office/drawing/2014/main" id="{B24AED70-9C4C-4957-89C5-FD8A66EA14C0}"/>
              </a:ext>
            </a:extLst>
          </p:cNvPr>
          <p:cNvSpPr/>
          <p:nvPr/>
        </p:nvSpPr>
        <p:spPr>
          <a:xfrm>
            <a:off x="1642339" y="5349917"/>
            <a:ext cx="5859322" cy="669326"/>
          </a:xfrm>
          <a:prstGeom prst="roundRect">
            <a:avLst>
              <a:gd name="adj" fmla="val 11014"/>
            </a:avLst>
          </a:prstGeom>
          <a:solidFill>
            <a:schemeClr val="bg1"/>
          </a:solidFill>
          <a:ln w="57150">
            <a:solidFill>
              <a:srgbClr val="3572CD"/>
            </a:solidFill>
          </a:ln>
          <a:effectLst>
            <a:glow rad="635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tIns="288000" rtlCol="0" anchor="ctr"/>
          <a:lstStyle/>
          <a:p>
            <a:pPr algn="ctr">
              <a:lnSpc>
                <a:spcPct val="125000"/>
              </a:lnSpc>
            </a:pPr>
            <a:r>
              <a:rPr lang="zh-CN" altLang="en-US" sz="2000" dirty="0">
                <a:solidFill>
                  <a:srgbClr val="FF0000"/>
                </a:solidFill>
                <a:latin typeface="黑体" panose="02010609060101010101" pitchFamily="49" charset="-122"/>
                <a:ea typeface="黑体" panose="02010609060101010101" pitchFamily="49" charset="-122"/>
              </a:rPr>
              <a:t>区域影响</a:t>
            </a:r>
            <a:r>
              <a:rPr lang="zh-CN" altLang="en-US" sz="2000" dirty="0">
                <a:solidFill>
                  <a:schemeClr val="tx1"/>
                </a:solidFill>
                <a:latin typeface="黑体" panose="02010609060101010101" pitchFamily="49" charset="-122"/>
                <a:ea typeface="黑体" panose="02010609060101010101" pitchFamily="49" charset="-122"/>
              </a:rPr>
              <a:t>是当前兴趣点推荐中普遍考虑的因素</a:t>
            </a:r>
          </a:p>
          <a:p>
            <a:pPr>
              <a:lnSpc>
                <a:spcPct val="125000"/>
              </a:lnSpc>
            </a:pPr>
            <a:endParaRPr lang="en-US" altLang="zh-CN" sz="1600" b="1" dirty="0">
              <a:solidFill>
                <a:schemeClr val="tx1"/>
              </a:solidFill>
            </a:endParaRPr>
          </a:p>
        </p:txBody>
      </p:sp>
      <p:sp>
        <p:nvSpPr>
          <p:cNvPr id="44" name="文本框 43">
            <a:extLst>
              <a:ext uri="{FF2B5EF4-FFF2-40B4-BE49-F238E27FC236}">
                <a16:creationId xmlns:a16="http://schemas.microsoft.com/office/drawing/2014/main" id="{E1AC3C6C-17B7-4CD0-B099-B8077C4B03D2}"/>
              </a:ext>
            </a:extLst>
          </p:cNvPr>
          <p:cNvSpPr txBox="1"/>
          <p:nvPr/>
        </p:nvSpPr>
        <p:spPr>
          <a:xfrm>
            <a:off x="241491" y="6482993"/>
            <a:ext cx="344136" cy="375007"/>
          </a:xfrm>
          <a:prstGeom prst="rect">
            <a:avLst/>
          </a:prstGeom>
          <a:noFill/>
        </p:spPr>
        <p:txBody>
          <a:bodyPr wrap="square" rtlCol="0">
            <a:spAutoFit/>
          </a:bodyPr>
          <a:lstStyle/>
          <a:p>
            <a:r>
              <a:rPr lang="en-US" altLang="zh-CN" dirty="0">
                <a:solidFill>
                  <a:schemeClr val="bg1"/>
                </a:solidFill>
              </a:rPr>
              <a:t>6</a:t>
            </a:r>
            <a:endParaRPr lang="zh-CN" altLang="en-US" dirty="0">
              <a:solidFill>
                <a:schemeClr val="bg1"/>
              </a:solidFill>
            </a:endParaRPr>
          </a:p>
        </p:txBody>
      </p:sp>
      <p:pic>
        <p:nvPicPr>
          <p:cNvPr id="17" name="图片 16">
            <a:extLst>
              <a:ext uri="{FF2B5EF4-FFF2-40B4-BE49-F238E27FC236}">
                <a16:creationId xmlns:a16="http://schemas.microsoft.com/office/drawing/2014/main" id="{2967A97A-0009-474E-8563-136E23AF5BC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7963" y="1251606"/>
            <a:ext cx="8108074" cy="4803187"/>
          </a:xfrm>
          <a:prstGeom prst="rect">
            <a:avLst/>
          </a:prstGeom>
        </p:spPr>
      </p:pic>
      <p:sp>
        <p:nvSpPr>
          <p:cNvPr id="4" name="矩形 3">
            <a:extLst>
              <a:ext uri="{FF2B5EF4-FFF2-40B4-BE49-F238E27FC236}">
                <a16:creationId xmlns:a16="http://schemas.microsoft.com/office/drawing/2014/main" id="{42DE5427-A71D-4865-911B-1E1358E70FD6}"/>
              </a:ext>
            </a:extLst>
          </p:cNvPr>
          <p:cNvSpPr/>
          <p:nvPr/>
        </p:nvSpPr>
        <p:spPr>
          <a:xfrm>
            <a:off x="893427" y="6488668"/>
            <a:ext cx="8175072" cy="369332"/>
          </a:xfrm>
          <a:prstGeom prst="rect">
            <a:avLst/>
          </a:prstGeom>
        </p:spPr>
        <p:txBody>
          <a:bodyPr wrap="square">
            <a:spAutoFit/>
          </a:bodyPr>
          <a:lstStyle/>
          <a:p>
            <a:r>
              <a:rPr lang="zh-CN" altLang="en-US" dirty="0"/>
              <a:t>Efﬁcient Method for POI/ROI Discovery Using Flickr Geotagged Photos</a:t>
            </a:r>
            <a:r>
              <a:rPr lang="en-US" altLang="zh-CN" dirty="0"/>
              <a:t>,ISPRS 2018</a:t>
            </a:r>
            <a:endParaRPr lang="zh-CN" altLang="en-US" dirty="0"/>
          </a:p>
        </p:txBody>
      </p:sp>
    </p:spTree>
    <p:extLst>
      <p:ext uri="{BB962C8B-B14F-4D97-AF65-F5344CB8AC3E}">
        <p14:creationId xmlns:p14="http://schemas.microsoft.com/office/powerpoint/2010/main" val="28797694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mph" presetSubtype="0" fill="hold" nodeType="clickEffect">
                                  <p:stCondLst>
                                    <p:cond delay="0"/>
                                  </p:stCondLst>
                                  <p:childTnLst>
                                    <p:animScale>
                                      <p:cBhvr>
                                        <p:cTn id="6" dur="2000" fill="hold"/>
                                        <p:tgtEl>
                                          <p:spTgt spid="17"/>
                                        </p:tgtEl>
                                      </p:cBhvr>
                                      <p:by x="50000" y="50000"/>
                                    </p:animScale>
                                  </p:childTnLst>
                                </p:cTn>
                              </p:par>
                              <p:par>
                                <p:cTn id="7" presetID="56" presetClass="path" presetSubtype="0" accel="50000" decel="50000" fill="hold" nodeType="withEffect">
                                  <p:stCondLst>
                                    <p:cond delay="0"/>
                                  </p:stCondLst>
                                  <p:childTnLst>
                                    <p:animMotion origin="layout" path="M 0 1.11111E-6 L 0.26233 -0.17593 " pathEditMode="relative" rAng="0" ptsTypes="AA">
                                      <p:cBhvr>
                                        <p:cTn id="8" dur="1500" fill="hold"/>
                                        <p:tgtEl>
                                          <p:spTgt spid="17"/>
                                        </p:tgtEl>
                                        <p:attrNameLst>
                                          <p:attrName>ppt_x</p:attrName>
                                          <p:attrName>ppt_y</p:attrName>
                                        </p:attrNameLst>
                                      </p:cBhvr>
                                      <p:rCtr x="13108" y="-8796"/>
                                    </p:animMotion>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3"/>
                                        </p:tgtEl>
                                        <p:attrNameLst>
                                          <p:attrName>style.visibility</p:attrName>
                                        </p:attrNameLst>
                                      </p:cBhvr>
                                      <p:to>
                                        <p:strVal val="visible"/>
                                      </p:to>
                                    </p:set>
                                    <p:animEffect transition="in" filter="fade">
                                      <p:cBhvr>
                                        <p:cTn id="18"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单圆角矩形 3"/>
          <p:cNvSpPr/>
          <p:nvPr/>
        </p:nvSpPr>
        <p:spPr>
          <a:xfrm flipV="1">
            <a:off x="4250532" y="1383083"/>
            <a:ext cx="4237436" cy="3980259"/>
          </a:xfrm>
          <a:prstGeom prst="round1Rect">
            <a:avLst>
              <a:gd name="adj" fmla="val 970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1350" dirty="0"/>
          </a:p>
        </p:txBody>
      </p:sp>
      <p:sp>
        <p:nvSpPr>
          <p:cNvPr id="5" name="单圆角矩形 4"/>
          <p:cNvSpPr/>
          <p:nvPr/>
        </p:nvSpPr>
        <p:spPr>
          <a:xfrm flipH="1">
            <a:off x="3477763" y="2147473"/>
            <a:ext cx="4367131" cy="667517"/>
          </a:xfrm>
          <a:prstGeom prst="round1Rect">
            <a:avLst>
              <a:gd name="adj" fmla="val 32752"/>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r>
              <a:rPr lang="zh-CN" altLang="en-US" sz="3300" dirty="0">
                <a:latin typeface="黑体" panose="02010609060101010101" pitchFamily="49" charset="-122"/>
                <a:ea typeface="黑体" panose="02010609060101010101" pitchFamily="49" charset="-122"/>
              </a:rPr>
              <a:t>研究现状</a:t>
            </a:r>
            <a:endParaRPr lang="zh-CN" altLang="en-US" sz="900" spc="-75" dirty="0">
              <a:latin typeface="黑体" panose="02010609060101010101" pitchFamily="49" charset="-122"/>
              <a:ea typeface="黑体" panose="02010609060101010101" pitchFamily="49" charset="-122"/>
            </a:endParaRPr>
          </a:p>
        </p:txBody>
      </p:sp>
      <p:sp>
        <p:nvSpPr>
          <p:cNvPr id="6" name="TextBox 5"/>
          <p:cNvSpPr txBox="1"/>
          <p:nvPr/>
        </p:nvSpPr>
        <p:spPr>
          <a:xfrm>
            <a:off x="5735972" y="3085676"/>
            <a:ext cx="2751996" cy="454035"/>
          </a:xfrm>
          <a:prstGeom prst="rect">
            <a:avLst/>
          </a:prstGeom>
          <a:noFill/>
        </p:spPr>
        <p:txBody>
          <a:bodyPr wrap="square">
            <a:spAutoFit/>
          </a:bodyPr>
          <a:lstStyle/>
          <a:p>
            <a:pPr>
              <a:lnSpc>
                <a:spcPct val="150000"/>
              </a:lnSpc>
              <a:defRPr/>
            </a:pPr>
            <a:r>
              <a:rPr lang="en-US" altLang="zh-CN" sz="1500" dirty="0">
                <a:solidFill>
                  <a:schemeClr val="tx1">
                    <a:lumMod val="85000"/>
                    <a:lumOff val="15000"/>
                  </a:schemeClr>
                </a:solidFill>
                <a:latin typeface="微软雅黑" pitchFamily="34" charset="-122"/>
                <a:ea typeface="微软雅黑" pitchFamily="34" charset="-122"/>
              </a:rPr>
              <a:t>——</a:t>
            </a:r>
            <a:r>
              <a:rPr lang="zh-CN" altLang="en-US"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rPr>
              <a:t>区域划分</a:t>
            </a:r>
            <a:endParaRPr lang="en-US" altLang="zh-CN"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endParaRPr>
          </a:p>
        </p:txBody>
      </p:sp>
      <p:grpSp>
        <p:nvGrpSpPr>
          <p:cNvPr id="16" name="组合 15"/>
          <p:cNvGrpSpPr/>
          <p:nvPr/>
        </p:nvGrpSpPr>
        <p:grpSpPr>
          <a:xfrm>
            <a:off x="7760348" y="4669945"/>
            <a:ext cx="941698" cy="715581"/>
            <a:chOff x="10318555" y="4969295"/>
            <a:chExt cx="1255597" cy="954108"/>
          </a:xfrm>
        </p:grpSpPr>
        <p:sp>
          <p:nvSpPr>
            <p:cNvPr id="8" name="椭圆 7"/>
            <p:cNvSpPr/>
            <p:nvPr/>
          </p:nvSpPr>
          <p:spPr>
            <a:xfrm>
              <a:off x="10318555" y="5140896"/>
              <a:ext cx="971342" cy="519350"/>
            </a:xfrm>
            <a:prstGeom prst="ellipse">
              <a:avLst/>
            </a:prstGeom>
            <a:solidFill>
              <a:srgbClr val="002060"/>
            </a:solidFill>
            <a:ln w="12700">
              <a:noFill/>
            </a:ln>
            <a:effectLst/>
          </p:spPr>
          <p:txBody>
            <a:bodyPr wrap="square" rtlCol="0" anchor="ctr">
              <a:spAutoFit/>
            </a:bodyPr>
            <a:lstStyle/>
            <a:p>
              <a:pPr algn="ctr"/>
              <a:endParaRPr lang="zh-CN" altLang="en-US" sz="1200" b="1" dirty="0">
                <a:solidFill>
                  <a:schemeClr val="bg1"/>
                </a:solidFill>
                <a:latin typeface="微软雅黑" pitchFamily="34" charset="-122"/>
                <a:ea typeface="微软雅黑" pitchFamily="34" charset="-122"/>
                <a:cs typeface="Lao UI" pitchFamily="34" charset="0"/>
              </a:endParaRPr>
            </a:p>
          </p:txBody>
        </p:sp>
        <p:sp>
          <p:nvSpPr>
            <p:cNvPr id="9" name="TextBox 8"/>
            <p:cNvSpPr txBox="1"/>
            <p:nvPr/>
          </p:nvSpPr>
          <p:spPr>
            <a:xfrm>
              <a:off x="10526974" y="4969295"/>
              <a:ext cx="1047178" cy="954108"/>
            </a:xfrm>
            <a:prstGeom prst="rect">
              <a:avLst/>
            </a:prstGeom>
            <a:noFill/>
          </p:spPr>
          <p:txBody>
            <a:bodyPr wrap="square" rtlCol="0">
              <a:spAutoFit/>
            </a:bodyPr>
            <a:lstStyle/>
            <a:p>
              <a:r>
                <a:rPr lang="en-US" altLang="zh-CN" sz="4050" b="1" dirty="0">
                  <a:solidFill>
                    <a:schemeClr val="bg1"/>
                  </a:solidFill>
                  <a:latin typeface="微软雅黑" panose="020B0503020204020204" pitchFamily="34" charset="-122"/>
                  <a:ea typeface="微软雅黑" panose="020B0503020204020204" pitchFamily="34" charset="-122"/>
                </a:rPr>
                <a:t>2</a:t>
              </a:r>
              <a:endParaRPr lang="zh-CN" altLang="en-US" sz="4050" b="1" dirty="0">
                <a:solidFill>
                  <a:schemeClr val="bg1"/>
                </a:solidFill>
                <a:latin typeface="微软雅黑" panose="020B0503020204020204" pitchFamily="34" charset="-122"/>
                <a:ea typeface="微软雅黑" panose="020B0503020204020204" pitchFamily="34" charset="-122"/>
              </a:endParaRPr>
            </a:p>
          </p:txBody>
        </p:sp>
      </p:grpSp>
      <p:sp>
        <p:nvSpPr>
          <p:cNvPr id="17" name="TextBox 16"/>
          <p:cNvSpPr txBox="1"/>
          <p:nvPr/>
        </p:nvSpPr>
        <p:spPr>
          <a:xfrm>
            <a:off x="5735972" y="3488545"/>
            <a:ext cx="2751996" cy="456535"/>
          </a:xfrm>
          <a:prstGeom prst="rect">
            <a:avLst/>
          </a:prstGeom>
          <a:noFill/>
        </p:spPr>
        <p:txBody>
          <a:bodyPr wrap="square">
            <a:spAutoFit/>
          </a:bodyPr>
          <a:lstStyle/>
          <a:p>
            <a:pPr>
              <a:lnSpc>
                <a:spcPct val="150000"/>
              </a:lnSpc>
              <a:defRPr/>
            </a:pPr>
            <a:r>
              <a:rPr lang="en-US" altLang="zh-CN" sz="1500" dirty="0">
                <a:solidFill>
                  <a:schemeClr val="tx1">
                    <a:lumMod val="85000"/>
                    <a:lumOff val="15000"/>
                  </a:schemeClr>
                </a:solidFill>
                <a:latin typeface="微软雅黑" pitchFamily="34" charset="-122"/>
                <a:ea typeface="微软雅黑" pitchFamily="34" charset="-122"/>
              </a:rPr>
              <a:t>——</a:t>
            </a:r>
            <a:r>
              <a:rPr lang="zh-CN" altLang="en-US"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rPr>
              <a:t>常用模型</a:t>
            </a:r>
            <a:endParaRPr lang="en-US" altLang="zh-CN" sz="1500"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endParaRPr>
          </a:p>
        </p:txBody>
      </p:sp>
      <p:pic>
        <p:nvPicPr>
          <p:cNvPr id="10" name="图片 9"/>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0091" y="3651676"/>
            <a:ext cx="1752308" cy="1314231"/>
          </a:xfrm>
          <a:prstGeom prst="rect">
            <a:avLst/>
          </a:prstGeom>
        </p:spPr>
      </p:pic>
      <p:sp>
        <p:nvSpPr>
          <p:cNvPr id="11" name="矩形 10"/>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12" name="图片 11"/>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13"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4"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15"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8" name="文本框 17"/>
          <p:cNvSpPr txBox="1"/>
          <p:nvPr/>
        </p:nvSpPr>
        <p:spPr>
          <a:xfrm>
            <a:off x="241491" y="6482993"/>
            <a:ext cx="344136" cy="375007"/>
          </a:xfrm>
          <a:prstGeom prst="rect">
            <a:avLst/>
          </a:prstGeom>
          <a:noFill/>
        </p:spPr>
        <p:txBody>
          <a:bodyPr wrap="square" rtlCol="0">
            <a:spAutoFit/>
          </a:bodyPr>
          <a:lstStyle/>
          <a:p>
            <a:r>
              <a:rPr lang="en-US" altLang="zh-CN" dirty="0">
                <a:solidFill>
                  <a:schemeClr val="bg1"/>
                </a:solidFill>
              </a:rPr>
              <a:t>7</a:t>
            </a:r>
            <a:endParaRPr lang="zh-CN" altLang="en-US" dirty="0">
              <a:solidFill>
                <a:schemeClr val="bg1"/>
              </a:solidFill>
            </a:endParaRPr>
          </a:p>
        </p:txBody>
      </p:sp>
      <p:sp>
        <p:nvSpPr>
          <p:cNvPr id="19" name="TextBox 16">
            <a:extLst>
              <a:ext uri="{FF2B5EF4-FFF2-40B4-BE49-F238E27FC236}">
                <a16:creationId xmlns:a16="http://schemas.microsoft.com/office/drawing/2014/main" id="{49D0D1F8-6D21-4F16-B8BB-B65477F3812A}"/>
              </a:ext>
            </a:extLst>
          </p:cNvPr>
          <p:cNvSpPr txBox="1"/>
          <p:nvPr/>
        </p:nvSpPr>
        <p:spPr>
          <a:xfrm>
            <a:off x="5735972" y="3891414"/>
            <a:ext cx="2751996" cy="456535"/>
          </a:xfrm>
          <a:prstGeom prst="rect">
            <a:avLst/>
          </a:prstGeom>
          <a:noFill/>
        </p:spPr>
        <p:txBody>
          <a:bodyPr wrap="square">
            <a:spAutoFit/>
          </a:bodyPr>
          <a:lstStyle/>
          <a:p>
            <a:pPr>
              <a:lnSpc>
                <a:spcPct val="150000"/>
              </a:lnSpc>
              <a:defRPr/>
            </a:pPr>
            <a:r>
              <a:rPr lang="en-US" altLang="zh-CN" sz="1500" dirty="0">
                <a:solidFill>
                  <a:schemeClr val="tx1">
                    <a:lumMod val="85000"/>
                    <a:lumOff val="15000"/>
                  </a:schemeClr>
                </a:solidFill>
                <a:latin typeface="微软雅黑" pitchFamily="34" charset="-122"/>
                <a:ea typeface="微软雅黑" pitchFamily="34" charset="-122"/>
              </a:rPr>
              <a:t>——</a:t>
            </a:r>
            <a:r>
              <a:rPr lang="zh-CN" altLang="en-US"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rPr>
              <a:t>常用数据集</a:t>
            </a:r>
            <a:endParaRPr lang="en-US" altLang="zh-CN" sz="1500" dirty="0">
              <a:solidFill>
                <a:schemeClr val="tx1">
                  <a:lumMod val="85000"/>
                  <a:lumOff val="15000"/>
                </a:schemeClr>
              </a:solidFill>
              <a:latin typeface="Arial" panose="020B0604020202020204" pitchFamily="34" charset="0"/>
              <a:ea typeface="黑体" panose="02010609060101010101" pitchFamily="49" charset="-122"/>
              <a:cs typeface="Arial" panose="020B0604020202020204" pitchFamily="34" charset="0"/>
            </a:endParaRPr>
          </a:p>
        </p:txBody>
      </p:sp>
    </p:spTree>
    <p:extLst>
      <p:ext uri="{BB962C8B-B14F-4D97-AF65-F5344CB8AC3E}">
        <p14:creationId xmlns:p14="http://schemas.microsoft.com/office/powerpoint/2010/main" val="1050611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fade">
                                      <p:cBhvr>
                                        <p:cTn id="10" dur="500"/>
                                        <p:tgtEl>
                                          <p:spTgt spid="1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17" grpId="0"/>
      <p:bldP spid="1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162499"/>
            <a:ext cx="3967761" cy="523220"/>
          </a:xfrm>
          <a:prstGeom prst="rect">
            <a:avLst/>
          </a:prstGeom>
          <a:noFill/>
        </p:spPr>
        <p:txBody>
          <a:bodyPr wrap="square" rtlCol="0">
            <a:spAutoFit/>
          </a:bodyPr>
          <a:lstStyle/>
          <a:p>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研究现状</a:t>
            </a:r>
          </a:p>
        </p:txBody>
      </p:sp>
      <p:sp>
        <p:nvSpPr>
          <p:cNvPr id="11" name="箭头3"/>
          <p:cNvSpPr>
            <a:spLocks/>
          </p:cNvSpPr>
          <p:nvPr/>
        </p:nvSpPr>
        <p:spPr bwMode="gray">
          <a:xfrm flipV="1">
            <a:off x="1211451" y="3450140"/>
            <a:ext cx="1609352" cy="1688242"/>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75000"/>
            </a:schemeClr>
          </a:solidFill>
          <a:ln>
            <a:noFill/>
          </a:ln>
          <a:effectLst/>
        </p:spPr>
        <p:txBody>
          <a:bodyPr wrap="none"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sp>
        <p:nvSpPr>
          <p:cNvPr id="12" name="箭头2"/>
          <p:cNvSpPr>
            <a:spLocks/>
          </p:cNvSpPr>
          <p:nvPr/>
        </p:nvSpPr>
        <p:spPr bwMode="gray">
          <a:xfrm rot="16200000">
            <a:off x="1738459" y="2517508"/>
            <a:ext cx="480545" cy="1785989"/>
          </a:xfrm>
          <a:custGeom>
            <a:avLst/>
            <a:gdLst>
              <a:gd name="T0" fmla="*/ 37 w 142"/>
              <a:gd name="T1" fmla="*/ 1 h 604"/>
              <a:gd name="T2" fmla="*/ 45 w 142"/>
              <a:gd name="T3" fmla="*/ 472 h 604"/>
              <a:gd name="T4" fmla="*/ 0 w 142"/>
              <a:gd name="T5" fmla="*/ 474 h 604"/>
              <a:gd name="T6" fmla="*/ 72 w 142"/>
              <a:gd name="T7" fmla="*/ 604 h 604"/>
              <a:gd name="T8" fmla="*/ 142 w 142"/>
              <a:gd name="T9" fmla="*/ 474 h 604"/>
              <a:gd name="T10" fmla="*/ 100 w 142"/>
              <a:gd name="T11" fmla="*/ 474 h 604"/>
              <a:gd name="T12" fmla="*/ 99 w 142"/>
              <a:gd name="T13" fmla="*/ 0 h 604"/>
              <a:gd name="T14" fmla="*/ 37 w 142"/>
              <a:gd name="T15" fmla="*/ 1 h 6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2" h="604">
                <a:moveTo>
                  <a:pt x="37" y="1"/>
                </a:moveTo>
                <a:lnTo>
                  <a:pt x="45" y="472"/>
                </a:lnTo>
                <a:lnTo>
                  <a:pt x="0" y="474"/>
                </a:lnTo>
                <a:lnTo>
                  <a:pt x="72" y="604"/>
                </a:lnTo>
                <a:lnTo>
                  <a:pt x="142" y="474"/>
                </a:lnTo>
                <a:lnTo>
                  <a:pt x="100" y="474"/>
                </a:lnTo>
                <a:lnTo>
                  <a:pt x="99" y="0"/>
                </a:lnTo>
                <a:lnTo>
                  <a:pt x="37" y="1"/>
                </a:lnTo>
                <a:close/>
              </a:path>
            </a:pathLst>
          </a:custGeom>
          <a:solidFill>
            <a:schemeClr val="bg1">
              <a:lumMod val="75000"/>
            </a:schemeClr>
          </a:solidFill>
          <a:ln>
            <a:noFill/>
          </a:ln>
          <a:effectLst/>
        </p:spPr>
        <p:txBody>
          <a:bodyPr wrap="none"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sp>
        <p:nvSpPr>
          <p:cNvPr id="13" name="箭头1"/>
          <p:cNvSpPr>
            <a:spLocks/>
          </p:cNvSpPr>
          <p:nvPr/>
        </p:nvSpPr>
        <p:spPr bwMode="gray">
          <a:xfrm>
            <a:off x="1201101" y="1630907"/>
            <a:ext cx="1657628" cy="1929964"/>
          </a:xfrm>
          <a:custGeom>
            <a:avLst/>
            <a:gdLst>
              <a:gd name="T0" fmla="*/ 118 w 933"/>
              <a:gd name="T1" fmla="*/ 1044 h 1182"/>
              <a:gd name="T2" fmla="*/ 128 w 933"/>
              <a:gd name="T3" fmla="*/ 340 h 1182"/>
              <a:gd name="T4" fmla="*/ 264 w 933"/>
              <a:gd name="T5" fmla="*/ 210 h 1182"/>
              <a:gd name="T6" fmla="*/ 720 w 933"/>
              <a:gd name="T7" fmla="*/ 202 h 1182"/>
              <a:gd name="T8" fmla="*/ 720 w 933"/>
              <a:gd name="T9" fmla="*/ 320 h 1182"/>
              <a:gd name="T10" fmla="*/ 933 w 933"/>
              <a:gd name="T11" fmla="*/ 153 h 1182"/>
              <a:gd name="T12" fmla="*/ 712 w 933"/>
              <a:gd name="T13" fmla="*/ 0 h 1182"/>
              <a:gd name="T14" fmla="*/ 714 w 933"/>
              <a:gd name="T15" fmla="*/ 92 h 1182"/>
              <a:gd name="T16" fmla="*/ 234 w 933"/>
              <a:gd name="T17" fmla="*/ 94 h 1182"/>
              <a:gd name="T18" fmla="*/ 0 w 933"/>
              <a:gd name="T19" fmla="*/ 298 h 1182"/>
              <a:gd name="T20" fmla="*/ 0 w 933"/>
              <a:gd name="T21" fmla="*/ 1058 h 1182"/>
              <a:gd name="T22" fmla="*/ 118 w 933"/>
              <a:gd name="T23" fmla="*/ 1044 h 1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33" h="1182">
                <a:moveTo>
                  <a:pt x="118" y="1044"/>
                </a:moveTo>
                <a:lnTo>
                  <a:pt x="128" y="340"/>
                </a:lnTo>
                <a:cubicBezTo>
                  <a:pt x="134" y="214"/>
                  <a:pt x="182" y="212"/>
                  <a:pt x="264" y="210"/>
                </a:cubicBezTo>
                <a:lnTo>
                  <a:pt x="720" y="202"/>
                </a:lnTo>
                <a:lnTo>
                  <a:pt x="720" y="320"/>
                </a:lnTo>
                <a:lnTo>
                  <a:pt x="933" y="153"/>
                </a:lnTo>
                <a:lnTo>
                  <a:pt x="712" y="0"/>
                </a:lnTo>
                <a:lnTo>
                  <a:pt x="714" y="92"/>
                </a:lnTo>
                <a:cubicBezTo>
                  <a:pt x="714" y="92"/>
                  <a:pt x="406" y="94"/>
                  <a:pt x="234" y="94"/>
                </a:cubicBezTo>
                <a:cubicBezTo>
                  <a:pt x="60" y="96"/>
                  <a:pt x="2" y="156"/>
                  <a:pt x="0" y="298"/>
                </a:cubicBezTo>
                <a:lnTo>
                  <a:pt x="0" y="1058"/>
                </a:lnTo>
                <a:cubicBezTo>
                  <a:pt x="20" y="1182"/>
                  <a:pt x="93" y="1170"/>
                  <a:pt x="118" y="1044"/>
                </a:cubicBezTo>
                <a:close/>
              </a:path>
            </a:pathLst>
          </a:custGeom>
          <a:solidFill>
            <a:schemeClr val="bg1">
              <a:lumMod val="75000"/>
            </a:schemeClr>
          </a:solidFill>
          <a:ln>
            <a:noFill/>
          </a:ln>
          <a:effectLst/>
        </p:spPr>
        <p:txBody>
          <a:bodyPr wrap="none" anchor="ctr">
            <a:no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ysClr val="windowText" lastClr="000000"/>
              </a:solidFill>
              <a:effectLst/>
              <a:uLnTx/>
              <a:uFillTx/>
              <a:latin typeface="Calibri"/>
              <a:ea typeface="宋体"/>
              <a:cs typeface="+mn-cs"/>
            </a:endParaRPr>
          </a:p>
        </p:txBody>
      </p:sp>
      <p:sp>
        <p:nvSpPr>
          <p:cNvPr id="14" name="文本1"/>
          <p:cNvSpPr>
            <a:spLocks noChangeArrowheads="1"/>
          </p:cNvSpPr>
          <p:nvPr/>
        </p:nvSpPr>
        <p:spPr bwMode="gray">
          <a:xfrm>
            <a:off x="4500501" y="1451717"/>
            <a:ext cx="4318000" cy="856542"/>
          </a:xfrm>
          <a:prstGeom prst="roundRect">
            <a:avLst>
              <a:gd name="adj" fmla="val 11505"/>
            </a:avLst>
          </a:prstGeom>
          <a:gradFill>
            <a:gsLst>
              <a:gs pos="33000">
                <a:srgbClr val="F9F9F9"/>
              </a:gs>
              <a:gs pos="100000">
                <a:srgbClr val="D7D7D7"/>
              </a:gs>
            </a:gsLst>
            <a:lin ang="5400000" scaled="0"/>
          </a:gradFill>
          <a:ln w="25400" cap="flat" cmpd="sng" algn="ctr">
            <a:noFill/>
            <a:prstDash val="solid"/>
          </a:ln>
          <a:effectLst>
            <a:outerShdw blurRad="50800" dist="38100" dir="2700000" algn="tl" rotWithShape="0">
              <a:prstClr val="black">
                <a:alpha val="40000"/>
              </a:prstClr>
            </a:outerShdw>
          </a:effectLst>
          <a:extLst>
            <a:ext uri="{91240B29-F687-4F45-9708-019B960494DF}">
              <a14:hiddenLine xmlns:a14="http://schemas.microsoft.com/office/drawing/2010/main" w="6350" algn="ctr">
                <a:solidFill>
                  <a:schemeClr val="tx1"/>
                </a:solidFill>
                <a:prstDash val="sysDot"/>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dirty="0">
                <a:latin typeface="黑体" panose="02010609060101010101" pitchFamily="49" charset="-122"/>
                <a:ea typeface="黑体" panose="02010609060101010101" pitchFamily="49" charset="-122"/>
              </a:rPr>
              <a:t>网格划分、空间聚类、网格＋聚类</a:t>
            </a:r>
            <a:endParaRPr lang="en-US" altLang="zh-CN" dirty="0">
              <a:latin typeface="黑体" panose="02010609060101010101" pitchFamily="49" charset="-122"/>
              <a:ea typeface="黑体" panose="02010609060101010101" pitchFamily="49" charset="-122"/>
            </a:endParaRPr>
          </a:p>
        </p:txBody>
      </p:sp>
      <p:sp>
        <p:nvSpPr>
          <p:cNvPr id="16" name="文本2"/>
          <p:cNvSpPr>
            <a:spLocks noChangeArrowheads="1"/>
          </p:cNvSpPr>
          <p:nvPr/>
        </p:nvSpPr>
        <p:spPr bwMode="gray">
          <a:xfrm>
            <a:off x="4500501" y="4378580"/>
            <a:ext cx="4318000" cy="984988"/>
          </a:xfrm>
          <a:prstGeom prst="roundRect">
            <a:avLst>
              <a:gd name="adj" fmla="val 11505"/>
            </a:avLst>
          </a:prstGeom>
          <a:gradFill>
            <a:gsLst>
              <a:gs pos="33000">
                <a:srgbClr val="F9F9F9"/>
              </a:gs>
              <a:gs pos="100000">
                <a:srgbClr val="D7D7D7"/>
              </a:gs>
            </a:gsLst>
            <a:lin ang="5400000" scaled="0"/>
          </a:gradFill>
          <a:ln w="25400" cap="flat" cmpd="sng" algn="ctr">
            <a:noFill/>
            <a:prstDash val="solid"/>
          </a:ln>
          <a:effectLst>
            <a:outerShdw blurRad="50800" dist="38100" dir="2700000" algn="tl" rotWithShape="0">
              <a:prstClr val="black">
                <a:alpha val="40000"/>
              </a:prstClr>
            </a:outerShdw>
          </a:effectLst>
          <a:extLst>
            <a:ext uri="{91240B29-F687-4F45-9708-019B960494DF}">
              <a14:hiddenLine xmlns:a14="http://schemas.microsoft.com/office/drawing/2010/main" w="6350" algn="ctr">
                <a:solidFill>
                  <a:schemeClr val="tx1"/>
                </a:solidFill>
                <a:prstDash val="sysDot"/>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en-US" altLang="zh-CN" dirty="0">
                <a:latin typeface="Times New Roman" panose="02020603050405020304" pitchFamily="18" charset="0"/>
                <a:ea typeface="黑体" panose="02010609060101010101" pitchFamily="49" charset="-122"/>
                <a:cs typeface="Times New Roman" panose="02020603050405020304" pitchFamily="18" charset="0"/>
              </a:rPr>
              <a:t>Yelp</a:t>
            </a:r>
            <a:r>
              <a:rPr lang="zh-CN" altLang="en-US"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dirty="0">
                <a:latin typeface="Times New Roman" panose="02020603050405020304" pitchFamily="18" charset="0"/>
                <a:ea typeface="黑体" panose="02010609060101010101" pitchFamily="49" charset="-122"/>
                <a:cs typeface="Times New Roman" panose="02020603050405020304" pitchFamily="18" charset="0"/>
              </a:rPr>
              <a:t>Foursquare</a:t>
            </a:r>
            <a:r>
              <a:rPr lang="zh-CN" altLang="en-US"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dirty="0">
                <a:latin typeface="Times New Roman" panose="02020603050405020304" pitchFamily="18" charset="0"/>
                <a:ea typeface="黑体" panose="02010609060101010101" pitchFamily="49" charset="-122"/>
                <a:cs typeface="Times New Roman" panose="02020603050405020304" pitchFamily="18" charset="0"/>
              </a:rPr>
              <a:t>Gowalla</a:t>
            </a:r>
            <a:r>
              <a:rPr lang="zh-CN" altLang="en-US" dirty="0">
                <a:latin typeface="Times New Roman" panose="02020603050405020304" pitchFamily="18" charset="0"/>
                <a:ea typeface="黑体" panose="02010609060101010101" pitchFamily="49" charset="-122"/>
                <a:cs typeface="Times New Roman" panose="02020603050405020304" pitchFamily="18" charset="0"/>
              </a:rPr>
              <a:t>、</a:t>
            </a:r>
            <a:r>
              <a:rPr lang="en-US" altLang="zh-CN" dirty="0">
                <a:latin typeface="Times New Roman" panose="02020603050405020304" pitchFamily="18" charset="0"/>
                <a:ea typeface="黑体" panose="02010609060101010101" pitchFamily="49" charset="-122"/>
                <a:cs typeface="Times New Roman" panose="02020603050405020304" pitchFamily="18" charset="0"/>
              </a:rPr>
              <a:t>Twitter</a:t>
            </a:r>
          </a:p>
        </p:txBody>
      </p:sp>
      <p:sp>
        <p:nvSpPr>
          <p:cNvPr id="17" name="标题2"/>
          <p:cNvSpPr>
            <a:spLocks noChangeArrowheads="1"/>
          </p:cNvSpPr>
          <p:nvPr/>
        </p:nvSpPr>
        <p:spPr bwMode="gray">
          <a:xfrm>
            <a:off x="2871726" y="4378580"/>
            <a:ext cx="1628775" cy="977123"/>
          </a:xfrm>
          <a:prstGeom prst="roundRect">
            <a:avLst>
              <a:gd name="adj" fmla="val 11921"/>
            </a:avLst>
          </a:prstGeom>
          <a:solidFill>
            <a:srgbClr val="002060"/>
          </a:solidFill>
          <a:ln w="25400" cap="flat" cmpd="sng" algn="ctr">
            <a:noFill/>
            <a:prstDash val="solid"/>
          </a:ln>
          <a:effectLst>
            <a:outerShdw blurRad="50800" dist="38100" dir="2700000" algn="tl" rotWithShape="0">
              <a:prstClr val="black">
                <a:alpha val="40000"/>
              </a:prstClr>
            </a:outerShdw>
          </a:effectLst>
        </p:spPr>
        <p:txBody>
          <a:bodyPr anchor="ctr"/>
          <a:lstStyle/>
          <a:p>
            <a:pPr lvl="0" algn="ctr" defTabSz="914400" fontAlgn="base">
              <a:lnSpc>
                <a:spcPct val="120000"/>
              </a:lnSpc>
              <a:spcBef>
                <a:spcPct val="0"/>
              </a:spcBef>
              <a:spcAft>
                <a:spcPct val="0"/>
              </a:spcAft>
              <a:defRPr/>
            </a:pPr>
            <a:r>
              <a:rPr lang="zh-CN" altLang="en-US" sz="2000" b="1" dirty="0">
                <a:solidFill>
                  <a:sysClr val="window" lastClr="FFFFFF">
                    <a:lumMod val="95000"/>
                  </a:sysClr>
                </a:solidFill>
                <a:latin typeface="黑体" panose="02010609060101010101" pitchFamily="49" charset="-122"/>
                <a:ea typeface="黑体" panose="02010609060101010101" pitchFamily="49" charset="-122"/>
              </a:rPr>
              <a:t>常用数据集</a:t>
            </a:r>
            <a:endParaRPr lang="zh-CN" altLang="zh-CN" sz="2000" b="1" dirty="0">
              <a:solidFill>
                <a:sysClr val="window" lastClr="FFFFFF">
                  <a:lumMod val="95000"/>
                </a:sysClr>
              </a:solidFill>
              <a:latin typeface="黑体" panose="02010609060101010101" pitchFamily="49" charset="-122"/>
              <a:ea typeface="黑体" panose="02010609060101010101" pitchFamily="49" charset="-122"/>
            </a:endParaRPr>
          </a:p>
        </p:txBody>
      </p:sp>
      <p:sp>
        <p:nvSpPr>
          <p:cNvPr id="21" name="Oval 19"/>
          <p:cNvSpPr>
            <a:spLocks noChangeArrowheads="1"/>
          </p:cNvSpPr>
          <p:nvPr/>
        </p:nvSpPr>
        <p:spPr bwMode="auto">
          <a:xfrm>
            <a:off x="78411" y="2652886"/>
            <a:ext cx="2014651" cy="1419863"/>
          </a:xfrm>
          <a:prstGeom prst="ellipse">
            <a:avLst/>
          </a:prstGeom>
          <a:solidFill>
            <a:srgbClr val="002060"/>
          </a:solidFill>
          <a:ln w="9525">
            <a:solidFill>
              <a:srgbClr val="F9F9F9"/>
            </a:solidFill>
            <a:round/>
            <a:headEnd/>
            <a:tailEnd/>
          </a:ln>
          <a:effectLst/>
        </p:spPr>
        <p:txBody>
          <a:bodyPr anchor="ctr"/>
          <a:lstStyle/>
          <a:p>
            <a:pPr algn="ctr" fontAlgn="auto">
              <a:lnSpc>
                <a:spcPct val="120000"/>
              </a:lnSpc>
              <a:spcBef>
                <a:spcPts val="0"/>
              </a:spcBef>
              <a:spcAft>
                <a:spcPts val="0"/>
              </a:spcAft>
              <a:defRPr/>
            </a:pPr>
            <a:r>
              <a:rPr lang="zh-CN" altLang="en-US" sz="2000" b="1" kern="0" dirty="0">
                <a:solidFill>
                  <a:schemeClr val="bg1"/>
                </a:solidFill>
                <a:latin typeface="Arial" pitchFamily="34" charset="0"/>
                <a:ea typeface="微软雅黑" pitchFamily="34" charset="-122"/>
              </a:rPr>
              <a:t>区域敏感的</a:t>
            </a:r>
            <a:r>
              <a:rPr lang="en-US" altLang="zh-CN" sz="2000" b="1" kern="0" dirty="0">
                <a:solidFill>
                  <a:schemeClr val="bg1"/>
                </a:solidFill>
                <a:latin typeface="Arial" pitchFamily="34" charset="0"/>
                <a:ea typeface="微软雅黑" pitchFamily="34" charset="-122"/>
              </a:rPr>
              <a:t>POI</a:t>
            </a:r>
            <a:r>
              <a:rPr lang="zh-CN" altLang="en-US" sz="2000" b="1" kern="0" dirty="0">
                <a:solidFill>
                  <a:schemeClr val="bg1"/>
                </a:solidFill>
                <a:latin typeface="Arial" pitchFamily="34" charset="0"/>
                <a:ea typeface="微软雅黑" pitchFamily="34" charset="-122"/>
              </a:rPr>
              <a:t>推荐</a:t>
            </a:r>
            <a:endParaRPr lang="en-US" altLang="zh-CN" sz="2000" b="1" kern="0" dirty="0">
              <a:solidFill>
                <a:schemeClr val="bg1"/>
              </a:solidFill>
              <a:latin typeface="Arial" pitchFamily="34" charset="0"/>
              <a:ea typeface="微软雅黑" pitchFamily="34" charset="-122"/>
            </a:endParaRPr>
          </a:p>
        </p:txBody>
      </p:sp>
      <p:sp>
        <p:nvSpPr>
          <p:cNvPr id="23" name="标题1"/>
          <p:cNvSpPr>
            <a:spLocks noChangeArrowheads="1"/>
          </p:cNvSpPr>
          <p:nvPr/>
        </p:nvSpPr>
        <p:spPr bwMode="gray">
          <a:xfrm>
            <a:off x="2878077" y="1433874"/>
            <a:ext cx="1622424" cy="886388"/>
          </a:xfrm>
          <a:prstGeom prst="roundRect">
            <a:avLst>
              <a:gd name="adj" fmla="val 11921"/>
            </a:avLst>
          </a:prstGeom>
          <a:solidFill>
            <a:srgbClr val="002060"/>
          </a:solidFill>
          <a:ln w="25400" cap="flat" cmpd="sng" algn="ctr">
            <a:noFill/>
            <a:prstDash val="solid"/>
          </a:ln>
          <a:effectLst>
            <a:outerShdw blurRad="50800" dist="38100" dir="2700000" algn="tl" rotWithShape="0">
              <a:prstClr val="black">
                <a:alpha val="40000"/>
              </a:prstClr>
            </a:outerShdw>
          </a:effec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base" latinLnBrk="0" hangingPunct="1">
              <a:lnSpc>
                <a:spcPct val="120000"/>
              </a:lnSpc>
              <a:spcBef>
                <a:spcPct val="0"/>
              </a:spcBef>
              <a:spcAft>
                <a:spcPct val="0"/>
              </a:spcAft>
              <a:buClrTx/>
              <a:buSzTx/>
              <a:buFontTx/>
              <a:buNone/>
              <a:tabLst/>
              <a:defRPr/>
            </a:pPr>
            <a:r>
              <a:rPr kumimoji="0" lang="zh-CN" altLang="en-US" sz="2000" b="1" i="0" u="none" strike="noStrike" kern="1200" cap="none" spc="0" normalizeH="0" baseline="0" noProof="0" dirty="0">
                <a:ln>
                  <a:noFill/>
                </a:ln>
                <a:solidFill>
                  <a:sysClr val="window" lastClr="FFFFFF">
                    <a:lumMod val="95000"/>
                  </a:sysClr>
                </a:solidFill>
                <a:effectLst/>
                <a:uLnTx/>
                <a:uFillTx/>
                <a:latin typeface="黑体" panose="02010609060101010101" pitchFamily="49" charset="-122"/>
                <a:ea typeface="黑体" panose="02010609060101010101" pitchFamily="49" charset="-122"/>
              </a:rPr>
              <a:t>区域划分</a:t>
            </a:r>
            <a:endParaRPr kumimoji="0" lang="en-US" altLang="zh-CN" sz="2000" b="1" i="0" u="none" strike="noStrike" kern="1200" cap="none" spc="0" normalizeH="0" baseline="0" noProof="0" dirty="0">
              <a:ln>
                <a:noFill/>
              </a:ln>
              <a:solidFill>
                <a:sysClr val="window" lastClr="FFFFFF">
                  <a:lumMod val="95000"/>
                </a:sysClr>
              </a:solidFill>
              <a:effectLst/>
              <a:uLnTx/>
              <a:uFillTx/>
              <a:latin typeface="黑体" panose="02010609060101010101" pitchFamily="49" charset="-122"/>
              <a:ea typeface="黑体" panose="02010609060101010101" pitchFamily="49" charset="-122"/>
            </a:endParaRPr>
          </a:p>
        </p:txBody>
      </p:sp>
      <p:sp>
        <p:nvSpPr>
          <p:cNvPr id="25" name="文本2"/>
          <p:cNvSpPr>
            <a:spLocks noChangeArrowheads="1"/>
          </p:cNvSpPr>
          <p:nvPr/>
        </p:nvSpPr>
        <p:spPr bwMode="gray">
          <a:xfrm>
            <a:off x="4539198" y="2936506"/>
            <a:ext cx="4318000" cy="909834"/>
          </a:xfrm>
          <a:prstGeom prst="roundRect">
            <a:avLst>
              <a:gd name="adj" fmla="val 11505"/>
            </a:avLst>
          </a:prstGeom>
          <a:gradFill>
            <a:gsLst>
              <a:gs pos="33000">
                <a:srgbClr val="F9F9F9"/>
              </a:gs>
              <a:gs pos="100000">
                <a:srgbClr val="D7D7D7"/>
              </a:gs>
            </a:gsLst>
            <a:lin ang="5400000" scaled="0"/>
          </a:gradFill>
          <a:ln w="25400" cap="flat" cmpd="sng" algn="ctr">
            <a:noFill/>
            <a:prstDash val="solid"/>
          </a:ln>
          <a:effectLst>
            <a:outerShdw blurRad="50800" dist="38100" dir="2700000" algn="tl" rotWithShape="0">
              <a:prstClr val="black">
                <a:alpha val="40000"/>
              </a:prstClr>
            </a:outerShdw>
          </a:effectLst>
          <a:extLst>
            <a:ext uri="{91240B29-F687-4F45-9708-019B960494DF}">
              <a14:hiddenLine xmlns:a14="http://schemas.microsoft.com/office/drawing/2010/main" w="6350" algn="ctr">
                <a:solidFill>
                  <a:schemeClr val="tx1"/>
                </a:solidFill>
                <a:prstDash val="sysDot"/>
                <a:round/>
                <a:headEnd/>
                <a:tailEnd/>
              </a14:hiddenLine>
            </a:ext>
          </a:extLst>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fontAlgn="base">
              <a:lnSpc>
                <a:spcPct val="120000"/>
              </a:lnSpc>
              <a:spcBef>
                <a:spcPct val="0"/>
              </a:spcBef>
              <a:spcAft>
                <a:spcPct val="0"/>
              </a:spcAft>
              <a:defRPr/>
            </a:pPr>
            <a:r>
              <a:rPr lang="zh-CN" altLang="en-US" dirty="0">
                <a:latin typeface="黑体" panose="02010609060101010101" pitchFamily="49" charset="-122"/>
                <a:ea typeface="黑体" panose="02010609060101010101" pitchFamily="49" charset="-122"/>
              </a:rPr>
              <a:t>主题模型、图模型、矩阵分解模型等</a:t>
            </a:r>
            <a:endParaRPr lang="zh-CN" altLang="zh-CN" dirty="0">
              <a:latin typeface="黑体" panose="02010609060101010101" pitchFamily="49" charset="-122"/>
              <a:ea typeface="黑体" panose="02010609060101010101" pitchFamily="49" charset="-122"/>
            </a:endParaRPr>
          </a:p>
        </p:txBody>
      </p:sp>
      <p:sp>
        <p:nvSpPr>
          <p:cNvPr id="26" name="标题2"/>
          <p:cNvSpPr>
            <a:spLocks noChangeArrowheads="1"/>
          </p:cNvSpPr>
          <p:nvPr/>
        </p:nvSpPr>
        <p:spPr bwMode="gray">
          <a:xfrm>
            <a:off x="2891075" y="2989798"/>
            <a:ext cx="1628775" cy="856542"/>
          </a:xfrm>
          <a:prstGeom prst="roundRect">
            <a:avLst>
              <a:gd name="adj" fmla="val 11921"/>
            </a:avLst>
          </a:prstGeom>
          <a:solidFill>
            <a:srgbClr val="002060"/>
          </a:solidFill>
          <a:ln w="25400" cap="flat" cmpd="sng" algn="ctr">
            <a:noFill/>
            <a:prstDash val="solid"/>
          </a:ln>
          <a:effectLst>
            <a:outerShdw blurRad="50800" dist="38100" dir="2700000" algn="tl" rotWithShape="0">
              <a:prstClr val="black">
                <a:alpha val="40000"/>
              </a:prstClr>
            </a:outerShdw>
          </a:effectLst>
        </p:spPr>
        <p:txBody>
          <a:bodyPr anchor="ctr"/>
          <a:lstStyle/>
          <a:p>
            <a:pPr lvl="0" algn="ctr" defTabSz="914400" fontAlgn="base">
              <a:lnSpc>
                <a:spcPct val="120000"/>
              </a:lnSpc>
              <a:spcBef>
                <a:spcPct val="0"/>
              </a:spcBef>
              <a:spcAft>
                <a:spcPct val="0"/>
              </a:spcAft>
              <a:defRPr/>
            </a:pPr>
            <a:r>
              <a:rPr lang="zh-CN" altLang="en-US" sz="2000" b="1" dirty="0">
                <a:solidFill>
                  <a:sysClr val="window" lastClr="FFFFFF">
                    <a:lumMod val="95000"/>
                  </a:sysClr>
                </a:solidFill>
                <a:latin typeface="黑体" panose="02010609060101010101" pitchFamily="49" charset="-122"/>
                <a:ea typeface="黑体" panose="02010609060101010101" pitchFamily="49" charset="-122"/>
              </a:rPr>
              <a:t>常用模型</a:t>
            </a:r>
            <a:endParaRPr lang="zh-CN" altLang="zh-CN" sz="2000" b="1" dirty="0">
              <a:solidFill>
                <a:sysClr val="window" lastClr="FFFFFF">
                  <a:lumMod val="95000"/>
                </a:sysClr>
              </a:solidFill>
              <a:latin typeface="黑体" panose="02010609060101010101" pitchFamily="49" charset="-122"/>
              <a:ea typeface="黑体" panose="02010609060101010101" pitchFamily="49" charset="-122"/>
            </a:endParaRPr>
          </a:p>
        </p:txBody>
      </p:sp>
      <p:sp>
        <p:nvSpPr>
          <p:cNvPr id="24" name="文本框 23"/>
          <p:cNvSpPr txBox="1"/>
          <p:nvPr/>
        </p:nvSpPr>
        <p:spPr>
          <a:xfrm>
            <a:off x="189174" y="6468120"/>
            <a:ext cx="416745" cy="369332"/>
          </a:xfrm>
          <a:prstGeom prst="rect">
            <a:avLst/>
          </a:prstGeom>
          <a:noFill/>
        </p:spPr>
        <p:txBody>
          <a:bodyPr wrap="square" rtlCol="0">
            <a:spAutoFit/>
          </a:bodyPr>
          <a:lstStyle/>
          <a:p>
            <a:r>
              <a:rPr lang="en-US" altLang="zh-CN" dirty="0">
                <a:solidFill>
                  <a:schemeClr val="bg1"/>
                </a:solidFill>
              </a:rPr>
              <a:t>8</a:t>
            </a:r>
            <a:endParaRPr lang="zh-CN" altLang="en-US" dirty="0">
              <a:solidFill>
                <a:schemeClr val="bg1"/>
              </a:solidFill>
            </a:endParaRPr>
          </a:p>
        </p:txBody>
      </p:sp>
    </p:spTree>
    <p:extLst>
      <p:ext uri="{BB962C8B-B14F-4D97-AF65-F5344CB8AC3E}">
        <p14:creationId xmlns:p14="http://schemas.microsoft.com/office/powerpoint/2010/main" val="3811969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500"/>
                                        <p:tgtEl>
                                          <p:spTgt spid="2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500"/>
                                        <p:tgtEl>
                                          <p:spTgt spid="1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500"/>
                                        <p:tgtEl>
                                          <p:spTgt spid="17"/>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6" grpId="0" animBg="1"/>
      <p:bldP spid="17" grpId="0" animBg="1"/>
      <p:bldP spid="23" grpId="0" animBg="1"/>
      <p:bldP spid="25" grpId="0" animBg="1"/>
      <p:bldP spid="2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2" name="组合 21">
            <a:extLst>
              <a:ext uri="{FF2B5EF4-FFF2-40B4-BE49-F238E27FC236}">
                <a16:creationId xmlns:a16="http://schemas.microsoft.com/office/drawing/2014/main" id="{85EEE1C3-0A16-4BD3-AE2E-3A4C80C24902}"/>
              </a:ext>
            </a:extLst>
          </p:cNvPr>
          <p:cNvGrpSpPr/>
          <p:nvPr/>
        </p:nvGrpSpPr>
        <p:grpSpPr>
          <a:xfrm>
            <a:off x="-6951855" y="2352230"/>
            <a:ext cx="7057741" cy="1963447"/>
            <a:chOff x="-9501368" y="3034577"/>
            <a:chExt cx="7057741" cy="1963447"/>
          </a:xfrm>
        </p:grpSpPr>
        <mc:AlternateContent xmlns:mc="http://schemas.openxmlformats.org/markup-compatibility/2006" xmlns:a14="http://schemas.microsoft.com/office/drawing/2010/main">
          <mc:Choice Requires="a14">
            <p:sp>
              <p:nvSpPr>
                <p:cNvPr id="20" name="矩形 19">
                  <a:extLst>
                    <a:ext uri="{FF2B5EF4-FFF2-40B4-BE49-F238E27FC236}">
                      <a16:creationId xmlns:a16="http://schemas.microsoft.com/office/drawing/2014/main" id="{EBB14778-CE57-48F0-BF87-99EDA57D50B8}"/>
                    </a:ext>
                  </a:extLst>
                </p:cNvPr>
                <p:cNvSpPr/>
                <p:nvPr/>
              </p:nvSpPr>
              <p:spPr>
                <a:xfrm>
                  <a:off x="-9501368" y="3034577"/>
                  <a:ext cx="7057741" cy="1886094"/>
                </a:xfrm>
                <a:prstGeom prst="rect">
                  <a:avLst/>
                </a:prstGeom>
              </p:spPr>
              <p:txBody>
                <a:bodyPr wrap="square">
                  <a:spAutoFit/>
                </a:bodyPr>
                <a:lstStyle/>
                <a:p>
                  <a:pPr>
                    <a:lnSpc>
                      <a:spcPct val="150000"/>
                    </a:lnSpc>
                  </a:pPr>
                  <a:r>
                    <a:rPr lang="en-US" altLang="zh-CN" b="1" dirty="0">
                      <a:latin typeface="Arial" panose="020B0604020202020204" pitchFamily="34" charset="0"/>
                      <a:cs typeface="Arial" panose="020B0604020202020204" pitchFamily="34" charset="0"/>
                    </a:rPr>
                    <a:t>1</a:t>
                  </a:r>
                  <a:r>
                    <a:rPr lang="zh-CN" altLang="en-US" b="1" dirty="0">
                      <a:latin typeface="Arial" panose="020B0604020202020204" pitchFamily="34" charset="0"/>
                      <a:cs typeface="Arial" panose="020B0604020202020204" pitchFamily="34" charset="0"/>
                    </a:rPr>
                    <a:t>、假定</a:t>
                  </a:r>
                  <a:r>
                    <a:rPr lang="en-US" altLang="zh-CN" b="1" dirty="0">
                      <a:latin typeface="Arial" panose="020B0604020202020204" pitchFamily="34" charset="0"/>
                      <a:cs typeface="Arial" panose="020B0604020202020204" pitchFamily="34" charset="0"/>
                    </a:rPr>
                    <a:t>POI</a:t>
                  </a:r>
                  <a:r>
                    <a:rPr lang="zh-CN" altLang="en-US" b="1" dirty="0">
                      <a:latin typeface="Arial" panose="020B0604020202020204" pitchFamily="34" charset="0"/>
                      <a:cs typeface="Arial" panose="020B0604020202020204" pitchFamily="34" charset="0"/>
                    </a:rPr>
                    <a:t>受其本身性质和周围</a:t>
                  </a:r>
                  <a:r>
                    <a:rPr lang="en-US" altLang="zh-CN" b="1" dirty="0">
                      <a:latin typeface="Arial" panose="020B0604020202020204" pitchFamily="34" charset="0"/>
                      <a:cs typeface="Arial" panose="020B0604020202020204" pitchFamily="34" charset="0"/>
                    </a:rPr>
                    <a:t>POI</a:t>
                  </a:r>
                  <a:r>
                    <a:rPr lang="zh-CN" altLang="en-US" b="1" dirty="0">
                      <a:latin typeface="Arial" panose="020B0604020202020204" pitchFamily="34" charset="0"/>
                      <a:cs typeface="Arial" panose="020B0604020202020204" pitchFamily="34" charset="0"/>
                    </a:rPr>
                    <a:t>影响，学习兴趣点特征向量</a:t>
                  </a:r>
                  <a14:m>
                    <m:oMath xmlns:m="http://schemas.openxmlformats.org/officeDocument/2006/math">
                      <m:acc>
                        <m:accPr>
                          <m:chr m:val="⃗"/>
                          <m:ctrlPr>
                            <a:rPr lang="zh-CN" altLang="en-US" b="1" i="1" smtClean="0">
                              <a:latin typeface="Cambria Math" panose="02040503050406030204" pitchFamily="18" charset="0"/>
                            </a:rPr>
                          </m:ctrlPr>
                        </m:accPr>
                        <m:e>
                          <m:sSub>
                            <m:sSubPr>
                              <m:ctrlPr>
                                <a:rPr lang="zh-CN" altLang="en-US" b="1" i="1" smtClean="0">
                                  <a:latin typeface="Cambria Math" panose="02040503050406030204" pitchFamily="18" charset="0"/>
                                </a:rPr>
                              </m:ctrlPr>
                            </m:sSubPr>
                            <m:e>
                              <m:r>
                                <a:rPr lang="zh-CN" altLang="en-US" b="1" i="1" smtClean="0">
                                  <a:latin typeface="Cambria Math" panose="02040503050406030204" pitchFamily="18" charset="0"/>
                                </a:rPr>
                                <m:t>𝑣</m:t>
                              </m:r>
                            </m:e>
                            <m:sub>
                              <m:r>
                                <a:rPr lang="zh-CN" altLang="en-US" b="1" i="1" smtClean="0">
                                  <a:latin typeface="Cambria Math" panose="02040503050406030204" pitchFamily="18" charset="0"/>
                                </a:rPr>
                                <m:t>𝑗</m:t>
                              </m:r>
                            </m:sub>
                          </m:sSub>
                        </m:e>
                      </m:acc>
                    </m:oMath>
                  </a14:m>
                  <a:r>
                    <a:rPr lang="zh-CN" altLang="en-US" b="1" dirty="0">
                      <a:latin typeface="Arial" panose="020B0604020202020204" pitchFamily="34" charset="0"/>
                      <a:cs typeface="Arial" panose="020B0604020202020204" pitchFamily="34" charset="0"/>
                    </a:rPr>
                    <a:t>。</a:t>
                  </a:r>
                </a:p>
                <a:p>
                  <a:pPr>
                    <a:lnSpc>
                      <a:spcPct val="150000"/>
                    </a:lnSpc>
                  </a:pPr>
                  <a:r>
                    <a:rPr lang="en-US" altLang="zh-CN" b="1" dirty="0">
                      <a:latin typeface="Arial" panose="020B0604020202020204" pitchFamily="34" charset="0"/>
                      <a:cs typeface="Arial" panose="020B0604020202020204" pitchFamily="34" charset="0"/>
                    </a:rPr>
                    <a:t>2</a:t>
                  </a:r>
                  <a:r>
                    <a:rPr lang="zh-CN" altLang="en-US" b="1" dirty="0">
                      <a:latin typeface="Arial" panose="020B0604020202020204" pitchFamily="34" charset="0"/>
                      <a:cs typeface="Arial" panose="020B0604020202020204" pitchFamily="34" charset="0"/>
                    </a:rPr>
                    <a:t>、假定区域受其内部</a:t>
                  </a:r>
                  <a:r>
                    <a:rPr lang="en-US" altLang="zh-CN" b="1" dirty="0">
                      <a:latin typeface="Arial" panose="020B0604020202020204" pitchFamily="34" charset="0"/>
                      <a:cs typeface="Arial" panose="020B0604020202020204" pitchFamily="34" charset="0"/>
                    </a:rPr>
                    <a:t>POI</a:t>
                  </a:r>
                  <a:r>
                    <a:rPr lang="zh-CN" altLang="en-US" b="1" dirty="0">
                      <a:latin typeface="Arial" panose="020B0604020202020204" pitchFamily="34" charset="0"/>
                      <a:cs typeface="Arial" panose="020B0604020202020204" pitchFamily="34" charset="0"/>
                    </a:rPr>
                    <a:t>和周围区域影响，学习区域特征向量</a:t>
                  </a:r>
                  <a14:m>
                    <m:oMath xmlns:m="http://schemas.openxmlformats.org/officeDocument/2006/math">
                      <m:acc>
                        <m:accPr>
                          <m:chr m:val="⃗"/>
                          <m:ctrlPr>
                            <a:rPr lang="zh-CN" altLang="en-US" b="1" i="1" dirty="0" smtClean="0">
                              <a:latin typeface="Cambria Math" panose="02040503050406030204" pitchFamily="18" charset="0"/>
                            </a:rPr>
                          </m:ctrlPr>
                        </m:accPr>
                        <m:e>
                          <m:sSub>
                            <m:sSubPr>
                              <m:ctrlPr>
                                <a:rPr lang="zh-CN" altLang="en-US" b="1" i="1" dirty="0" smtClean="0">
                                  <a:latin typeface="Cambria Math" panose="02040503050406030204" pitchFamily="18" charset="0"/>
                                </a:rPr>
                              </m:ctrlPr>
                            </m:sSubPr>
                            <m:e>
                              <m:r>
                                <a:rPr lang="zh-CN" altLang="en-US" b="1" i="1" dirty="0" smtClean="0">
                                  <a:latin typeface="Cambria Math" panose="02040503050406030204" pitchFamily="18" charset="0"/>
                                </a:rPr>
                                <m:t>𝑅</m:t>
                              </m:r>
                            </m:e>
                            <m:sub>
                              <m:sSub>
                                <m:sSubPr>
                                  <m:ctrlPr>
                                    <a:rPr lang="zh-CN" altLang="en-US" b="1" i="1" dirty="0" smtClean="0">
                                      <a:latin typeface="Cambria Math" panose="02040503050406030204" pitchFamily="18" charset="0"/>
                                    </a:rPr>
                                  </m:ctrlPr>
                                </m:sSubPr>
                                <m:e>
                                  <m:r>
                                    <a:rPr lang="zh-CN" altLang="en-US" b="1" i="1" dirty="0" smtClean="0">
                                      <a:latin typeface="Cambria Math" panose="02040503050406030204" pitchFamily="18" charset="0"/>
                                    </a:rPr>
                                    <m:t>𝑣</m:t>
                                  </m:r>
                                </m:e>
                                <m:sub>
                                  <m:r>
                                    <a:rPr lang="zh-CN" altLang="en-US" b="1" i="1" dirty="0" smtClean="0">
                                      <a:latin typeface="Cambria Math" panose="02040503050406030204" pitchFamily="18" charset="0"/>
                                    </a:rPr>
                                    <m:t>𝑗</m:t>
                                  </m:r>
                                </m:sub>
                              </m:sSub>
                            </m:sub>
                          </m:sSub>
                        </m:e>
                      </m:acc>
                    </m:oMath>
                  </a14:m>
                  <a:r>
                    <a:rPr lang="zh-CN" altLang="en-US" b="1" dirty="0">
                      <a:latin typeface="Arial" panose="020B0604020202020204" pitchFamily="34" charset="0"/>
                      <a:cs typeface="Arial" panose="020B0604020202020204" pitchFamily="34" charset="0"/>
                    </a:rPr>
                    <a:t>。</a:t>
                  </a:r>
                  <a:endParaRPr lang="en-US" altLang="zh-CN" b="1" dirty="0">
                    <a:latin typeface="Arial" panose="020B0604020202020204" pitchFamily="34" charset="0"/>
                    <a:cs typeface="Arial" panose="020B0604020202020204" pitchFamily="34" charset="0"/>
                  </a:endParaRPr>
                </a:p>
                <a:p>
                  <a:pPr>
                    <a:lnSpc>
                      <a:spcPct val="150000"/>
                    </a:lnSpc>
                  </a:pPr>
                  <a:r>
                    <a:rPr lang="en-US" altLang="zh-CN" b="1" dirty="0">
                      <a:latin typeface="Arial" panose="020B0604020202020204" pitchFamily="34" charset="0"/>
                      <a:cs typeface="Arial" panose="020B0604020202020204" pitchFamily="34" charset="0"/>
                    </a:rPr>
                    <a:t>3</a:t>
                  </a:r>
                  <a:r>
                    <a:rPr lang="zh-CN" altLang="en-US" b="1" dirty="0">
                      <a:latin typeface="Arial" panose="020B0604020202020204" pitchFamily="34" charset="0"/>
                      <a:cs typeface="Arial" panose="020B0604020202020204" pitchFamily="34" charset="0"/>
                    </a:rPr>
                    <a:t>、根据用户历史访问记录，学习用户个人偏好</a:t>
                  </a:r>
                  <a14:m>
                    <m:oMath xmlns:m="http://schemas.openxmlformats.org/officeDocument/2006/math">
                      <m:acc>
                        <m:accPr>
                          <m:chr m:val="⃗"/>
                          <m:ctrlPr>
                            <a:rPr lang="en-US" altLang="zh-CN" b="1" i="1" smtClean="0">
                              <a:latin typeface="Cambria Math" panose="02040503050406030204" pitchFamily="18" charset="0"/>
                            </a:rPr>
                          </m:ctrlPr>
                        </m:accPr>
                        <m:e>
                          <m:sSub>
                            <m:sSubPr>
                              <m:ctrlPr>
                                <a:rPr lang="en-US" altLang="zh-CN" b="1" i="1" smtClean="0">
                                  <a:latin typeface="Cambria Math" panose="02040503050406030204" pitchFamily="18" charset="0"/>
                                </a:rPr>
                              </m:ctrlPr>
                            </m:sSubPr>
                            <m:e>
                              <m:r>
                                <a:rPr lang="en-US" altLang="zh-CN" b="1" i="1" smtClean="0">
                                  <a:latin typeface="Cambria Math" panose="02040503050406030204" pitchFamily="18" charset="0"/>
                                </a:rPr>
                                <m:t>𝑢</m:t>
                              </m:r>
                            </m:e>
                            <m:sub>
                              <m:r>
                                <a:rPr lang="en-US" altLang="zh-CN" b="1" i="1" smtClean="0">
                                  <a:latin typeface="Cambria Math" panose="02040503050406030204" pitchFamily="18" charset="0"/>
                                </a:rPr>
                                <m:t>𝑖</m:t>
                              </m:r>
                            </m:sub>
                          </m:sSub>
                        </m:e>
                      </m:acc>
                    </m:oMath>
                  </a14:m>
                  <a:r>
                    <a:rPr lang="zh-CN" altLang="en-US" b="1" dirty="0">
                      <a:latin typeface="Arial" panose="020B0604020202020204" pitchFamily="34" charset="0"/>
                      <a:cs typeface="Arial" panose="020B0604020202020204" pitchFamily="34" charset="0"/>
                    </a:rPr>
                    <a:t>。</a:t>
                  </a:r>
                  <a:endParaRPr lang="en-US" altLang="zh-CN" b="1" dirty="0">
                    <a:latin typeface="Arial" panose="020B0604020202020204" pitchFamily="34" charset="0"/>
                    <a:cs typeface="Arial" panose="020B0604020202020204" pitchFamily="34" charset="0"/>
                  </a:endParaRPr>
                </a:p>
                <a:p>
                  <a:pPr>
                    <a:lnSpc>
                      <a:spcPct val="150000"/>
                    </a:lnSpc>
                  </a:pPr>
                  <a:r>
                    <a:rPr lang="en-US" altLang="zh-CN" b="1" dirty="0">
                      <a:latin typeface="Arial" panose="020B0604020202020204" pitchFamily="34" charset="0"/>
                      <a:cs typeface="Arial" panose="020B0604020202020204" pitchFamily="34" charset="0"/>
                    </a:rPr>
                    <a:t>4</a:t>
                  </a:r>
                  <a:r>
                    <a:rPr lang="zh-CN" altLang="en-US" b="1" dirty="0">
                      <a:latin typeface="Arial" panose="020B0604020202020204" pitchFamily="34" charset="0"/>
                      <a:cs typeface="Arial" panose="020B0604020202020204" pitchFamily="34" charset="0"/>
                    </a:rPr>
                    <a:t>、</a:t>
                  </a:r>
                </a:p>
              </p:txBody>
            </p:sp>
          </mc:Choice>
          <mc:Fallback xmlns="">
            <p:sp>
              <p:nvSpPr>
                <p:cNvPr id="20" name="矩形 19">
                  <a:extLst>
                    <a:ext uri="{FF2B5EF4-FFF2-40B4-BE49-F238E27FC236}">
                      <a16:creationId xmlns:a16="http://schemas.microsoft.com/office/drawing/2014/main" id="{EBB14778-CE57-48F0-BF87-99EDA57D50B8}"/>
                    </a:ext>
                  </a:extLst>
                </p:cNvPr>
                <p:cNvSpPr>
                  <a:spLocks noRot="1" noChangeAspect="1" noMove="1" noResize="1" noEditPoints="1" noAdjustHandles="1" noChangeArrowheads="1" noChangeShapeType="1" noTextEdit="1"/>
                </p:cNvSpPr>
                <p:nvPr/>
              </p:nvSpPr>
              <p:spPr>
                <a:xfrm>
                  <a:off x="-9501368" y="3034577"/>
                  <a:ext cx="7057741" cy="1886094"/>
                </a:xfrm>
                <a:prstGeom prst="rect">
                  <a:avLst/>
                </a:prstGeom>
                <a:blipFill>
                  <a:blip r:embed="rId3"/>
                  <a:stretch>
                    <a:fillRect l="-778" r="-346" b="-4531"/>
                  </a:stretch>
                </a:blipFill>
              </p:spPr>
              <p:txBody>
                <a:bodyPr/>
                <a:lstStyle/>
                <a:p>
                  <a:r>
                    <a:rPr lang="zh-CN" altLang="en-US">
                      <a:noFill/>
                    </a:rPr>
                    <a:t> </a:t>
                  </a:r>
                </a:p>
              </p:txBody>
            </p:sp>
          </mc:Fallback>
        </mc:AlternateContent>
        <p:pic>
          <p:nvPicPr>
            <p:cNvPr id="21" name="图片 20">
              <a:extLst>
                <a:ext uri="{FF2B5EF4-FFF2-40B4-BE49-F238E27FC236}">
                  <a16:creationId xmlns:a16="http://schemas.microsoft.com/office/drawing/2014/main" id="{483DB4B3-C14E-4B19-B1A3-3096A1D79E46}"/>
                </a:ext>
              </a:extLst>
            </p:cNvPr>
            <p:cNvPicPr>
              <a:picLocks noChangeAspect="1"/>
            </p:cNvPicPr>
            <p:nvPr/>
          </p:nvPicPr>
          <p:blipFill>
            <a:blip r:embed="rId4"/>
            <a:stretch>
              <a:fillRect/>
            </a:stretch>
          </p:blipFill>
          <p:spPr>
            <a:xfrm>
              <a:off x="-8848051" y="4416999"/>
              <a:ext cx="2733675" cy="581025"/>
            </a:xfrm>
            <a:prstGeom prst="rect">
              <a:avLst/>
            </a:prstGeom>
          </p:spPr>
        </p:pic>
      </p:grpSp>
      <p:sp>
        <p:nvSpPr>
          <p:cNvPr id="5" name="矩形 4"/>
          <p:cNvSpPr/>
          <p:nvPr/>
        </p:nvSpPr>
        <p:spPr>
          <a:xfrm>
            <a:off x="0" y="0"/>
            <a:ext cx="9144574" cy="78218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8269210" y="79285"/>
            <a:ext cx="623610" cy="623610"/>
          </a:xfrm>
          <a:prstGeom prst="rect">
            <a:avLst/>
          </a:prstGeom>
        </p:spPr>
      </p:pic>
      <p:cxnSp>
        <p:nvCxnSpPr>
          <p:cNvPr id="7" name="直接连接符 19"/>
          <p:cNvCxnSpPr>
            <a:cxnSpLocks/>
          </p:cNvCxnSpPr>
          <p:nvPr/>
        </p:nvCxnSpPr>
        <p:spPr bwMode="auto">
          <a:xfrm flipH="1">
            <a:off x="436636" y="-25400"/>
            <a:ext cx="4979" cy="6822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511174" y="-26988"/>
            <a:ext cx="1589" cy="500196"/>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585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658236" y="97651"/>
            <a:ext cx="4477012" cy="523220"/>
          </a:xfrm>
          <a:prstGeom prst="rect">
            <a:avLst/>
          </a:prstGeom>
          <a:noFill/>
        </p:spPr>
        <p:txBody>
          <a:bodyPr wrap="square" rtlCol="0">
            <a:spAutoFit/>
          </a:bodyPr>
          <a:lstStyle/>
          <a:p>
            <a:r>
              <a:rPr lang="zh-CN" altLang="en-US" sz="2800" b="1" dirty="0">
                <a:solidFill>
                  <a:sysClr val="window" lastClr="FFFFFF">
                    <a:lumMod val="95000"/>
                  </a:sysClr>
                </a:solidFill>
                <a:latin typeface="黑体" panose="02010609060101010101" pitchFamily="49" charset="-122"/>
                <a:ea typeface="黑体" panose="02010609060101010101" pitchFamily="49" charset="-122"/>
              </a:rPr>
              <a:t>区域划分</a:t>
            </a:r>
            <a:r>
              <a:rPr lang="en-US" altLang="zh-CN" sz="2800" b="1" dirty="0">
                <a:solidFill>
                  <a:sysClr val="window" lastClr="FFFFFF">
                    <a:lumMod val="95000"/>
                  </a:sysClr>
                </a:solidFill>
                <a:latin typeface="黑体" panose="02010609060101010101" pitchFamily="49" charset="-122"/>
                <a:ea typeface="黑体" panose="02010609060101010101" pitchFamily="49" charset="-122"/>
              </a:rPr>
              <a:t>—</a:t>
            </a:r>
            <a:r>
              <a:rPr lang="zh-CN" altLang="en-US" sz="2800" dirty="0">
                <a:solidFill>
                  <a:schemeClr val="bg1"/>
                </a:solidFill>
                <a:latin typeface="Arial" panose="020B0604020202020204" pitchFamily="34" charset="0"/>
                <a:ea typeface="黑体" panose="02010609060101010101" pitchFamily="49" charset="-122"/>
                <a:cs typeface="Arial" panose="020B0604020202020204" pitchFamily="34" charset="0"/>
              </a:rPr>
              <a:t>网格划分</a:t>
            </a:r>
          </a:p>
        </p:txBody>
      </p:sp>
      <p:sp>
        <p:nvSpPr>
          <p:cNvPr id="11" name="文本框 10"/>
          <p:cNvSpPr txBox="1"/>
          <p:nvPr/>
        </p:nvSpPr>
        <p:spPr>
          <a:xfrm>
            <a:off x="226192" y="6479763"/>
            <a:ext cx="416745" cy="369332"/>
          </a:xfrm>
          <a:prstGeom prst="rect">
            <a:avLst/>
          </a:prstGeom>
          <a:noFill/>
        </p:spPr>
        <p:txBody>
          <a:bodyPr wrap="square" rtlCol="0">
            <a:spAutoFit/>
          </a:bodyPr>
          <a:lstStyle/>
          <a:p>
            <a:r>
              <a:rPr lang="en-US" altLang="zh-CN" dirty="0">
                <a:solidFill>
                  <a:schemeClr val="bg1"/>
                </a:solidFill>
              </a:rPr>
              <a:t>9</a:t>
            </a:r>
            <a:endParaRPr lang="zh-CN" altLang="en-US" dirty="0">
              <a:solidFill>
                <a:schemeClr val="bg1"/>
              </a:solidFill>
            </a:endParaRPr>
          </a:p>
        </p:txBody>
      </p:sp>
      <p:pic>
        <p:nvPicPr>
          <p:cNvPr id="17" name="图片 16">
            <a:extLst>
              <a:ext uri="{FF2B5EF4-FFF2-40B4-BE49-F238E27FC236}">
                <a16:creationId xmlns:a16="http://schemas.microsoft.com/office/drawing/2014/main" id="{9423F84C-5C9E-46D0-95F4-D63296B874C0}"/>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0413" y="1130324"/>
            <a:ext cx="8463173" cy="4867623"/>
          </a:xfrm>
          <a:prstGeom prst="rect">
            <a:avLst/>
          </a:prstGeom>
        </p:spPr>
      </p:pic>
      <p:sp>
        <p:nvSpPr>
          <p:cNvPr id="19" name="矩形 18">
            <a:extLst>
              <a:ext uri="{FF2B5EF4-FFF2-40B4-BE49-F238E27FC236}">
                <a16:creationId xmlns:a16="http://schemas.microsoft.com/office/drawing/2014/main" id="{B853AF1D-FFEF-42FD-928E-840895D35774}"/>
              </a:ext>
            </a:extLst>
          </p:cNvPr>
          <p:cNvSpPr/>
          <p:nvPr/>
        </p:nvSpPr>
        <p:spPr>
          <a:xfrm>
            <a:off x="803672" y="6518235"/>
            <a:ext cx="8953838" cy="292388"/>
          </a:xfrm>
          <a:prstGeom prst="rect">
            <a:avLst/>
          </a:prstGeom>
        </p:spPr>
        <p:txBody>
          <a:bodyPr wrap="square">
            <a:spAutoFit/>
          </a:bodyPr>
          <a:lstStyle/>
          <a:p>
            <a:pPr algn="just"/>
            <a:r>
              <a:rPr lang="en-US" altLang="zh-CN" sz="1300" dirty="0">
                <a:cs typeface="Times New Roman" panose="02020603050405020304" pitchFamily="18" charset="0"/>
              </a:rPr>
              <a:t>GeoALM: POI Recommendation by Fusing Geographical Information and Adversarial Leaning Mechanism, IJCAI 2019</a:t>
            </a:r>
            <a:endParaRPr lang="zh-CN" altLang="zh-CN" sz="1300" dirty="0">
              <a:cs typeface="Times New Roman" panose="02020603050405020304" pitchFamily="18" charset="0"/>
            </a:endParaRPr>
          </a:p>
        </p:txBody>
      </p:sp>
    </p:spTree>
    <p:extLst>
      <p:ext uri="{BB962C8B-B14F-4D97-AF65-F5344CB8AC3E}">
        <p14:creationId xmlns:p14="http://schemas.microsoft.com/office/powerpoint/2010/main" val="837736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002060"/>
        </a:solidFill>
        <a:ln>
          <a:noFill/>
        </a:ln>
      </a:spPr>
      <a:bodyPr rtlCol="0" anchor="ctr"/>
      <a:lstStyle>
        <a:defPPr algn="ctr">
          <a:defRPr sz="135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12239</TotalTime>
  <Words>4093</Words>
  <Application>Microsoft Office PowerPoint</Application>
  <PresentationFormat>全屏显示(4:3)</PresentationFormat>
  <Paragraphs>330</Paragraphs>
  <Slides>24</Slides>
  <Notes>24</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24</vt:i4>
      </vt:variant>
    </vt:vector>
  </HeadingPairs>
  <TitlesOfParts>
    <vt:vector size="35" baseType="lpstr">
      <vt:lpstr>inherit</vt:lpstr>
      <vt:lpstr>等线</vt:lpstr>
      <vt:lpstr>黑体</vt:lpstr>
      <vt:lpstr>微软雅黑</vt:lpstr>
      <vt:lpstr>Arial</vt:lpstr>
      <vt:lpstr>Calibri</vt:lpstr>
      <vt:lpstr>Calibri Light</vt:lpstr>
      <vt:lpstr>Cambria Math</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kan</dc:creator>
  <cp:lastModifiedBy>zijiamm@163.com</cp:lastModifiedBy>
  <cp:revision>1131</cp:revision>
  <dcterms:created xsi:type="dcterms:W3CDTF">2013-10-25T14:41:09Z</dcterms:created>
  <dcterms:modified xsi:type="dcterms:W3CDTF">2020-06-07T03:02:46Z</dcterms:modified>
</cp:coreProperties>
</file>

<file path=docProps/thumbnail.jpeg>
</file>